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9"/>
  </p:notesMasterIdLst>
  <p:sldIdLst>
    <p:sldId id="256" r:id="rId2"/>
    <p:sldId id="257" r:id="rId3"/>
    <p:sldId id="391" r:id="rId4"/>
    <p:sldId id="392" r:id="rId5"/>
    <p:sldId id="393" r:id="rId6"/>
    <p:sldId id="394" r:id="rId7"/>
    <p:sldId id="395" r:id="rId8"/>
    <p:sldId id="396" r:id="rId9"/>
    <p:sldId id="397" r:id="rId10"/>
    <p:sldId id="398" r:id="rId11"/>
    <p:sldId id="399" r:id="rId12"/>
    <p:sldId id="400" r:id="rId13"/>
    <p:sldId id="401" r:id="rId14"/>
    <p:sldId id="402" r:id="rId15"/>
    <p:sldId id="403" r:id="rId16"/>
    <p:sldId id="404" r:id="rId17"/>
    <p:sldId id="405" r:id="rId18"/>
    <p:sldId id="408" r:id="rId19"/>
    <p:sldId id="258" r:id="rId20"/>
    <p:sldId id="259" r:id="rId21"/>
    <p:sldId id="260" r:id="rId22"/>
    <p:sldId id="261" r:id="rId23"/>
    <p:sldId id="262" r:id="rId24"/>
    <p:sldId id="263" r:id="rId25"/>
    <p:sldId id="264" r:id="rId26"/>
    <p:sldId id="265" r:id="rId27"/>
    <p:sldId id="266" r:id="rId28"/>
    <p:sldId id="371" r:id="rId29"/>
    <p:sldId id="267" r:id="rId30"/>
    <p:sldId id="268" r:id="rId31"/>
    <p:sldId id="269" r:id="rId32"/>
    <p:sldId id="271" r:id="rId33"/>
    <p:sldId id="272" r:id="rId34"/>
    <p:sldId id="372" r:id="rId35"/>
    <p:sldId id="373" r:id="rId36"/>
    <p:sldId id="274" r:id="rId37"/>
    <p:sldId id="275" r:id="rId38"/>
    <p:sldId id="277" r:id="rId39"/>
    <p:sldId id="278" r:id="rId40"/>
    <p:sldId id="279" r:id="rId41"/>
    <p:sldId id="280" r:id="rId42"/>
    <p:sldId id="281" r:id="rId43"/>
    <p:sldId id="282" r:id="rId44"/>
    <p:sldId id="283" r:id="rId45"/>
    <p:sldId id="284" r:id="rId46"/>
    <p:sldId id="285" r:id="rId47"/>
    <p:sldId id="286" r:id="rId48"/>
    <p:sldId id="288" r:id="rId49"/>
    <p:sldId id="290" r:id="rId50"/>
    <p:sldId id="292" r:id="rId51"/>
    <p:sldId id="293" r:id="rId52"/>
    <p:sldId id="294" r:id="rId53"/>
    <p:sldId id="295" r:id="rId54"/>
    <p:sldId id="296" r:id="rId55"/>
    <p:sldId id="386" r:id="rId56"/>
    <p:sldId id="297" r:id="rId57"/>
    <p:sldId id="375" r:id="rId58"/>
    <p:sldId id="298" r:id="rId59"/>
    <p:sldId id="299" r:id="rId60"/>
    <p:sldId id="300" r:id="rId61"/>
    <p:sldId id="301" r:id="rId62"/>
    <p:sldId id="302" r:id="rId63"/>
    <p:sldId id="303" r:id="rId64"/>
    <p:sldId id="304" r:id="rId65"/>
    <p:sldId id="305" r:id="rId66"/>
    <p:sldId id="378" r:id="rId67"/>
    <p:sldId id="377" r:id="rId68"/>
    <p:sldId id="312" r:id="rId69"/>
    <p:sldId id="313" r:id="rId70"/>
    <p:sldId id="314" r:id="rId71"/>
    <p:sldId id="315" r:id="rId72"/>
    <p:sldId id="317" r:id="rId73"/>
    <p:sldId id="319" r:id="rId74"/>
    <p:sldId id="320" r:id="rId75"/>
    <p:sldId id="321" r:id="rId76"/>
    <p:sldId id="322" r:id="rId77"/>
    <p:sldId id="323" r:id="rId78"/>
    <p:sldId id="324" r:id="rId79"/>
    <p:sldId id="325" r:id="rId80"/>
    <p:sldId id="326" r:id="rId81"/>
    <p:sldId id="327" r:id="rId82"/>
    <p:sldId id="328" r:id="rId83"/>
    <p:sldId id="330" r:id="rId84"/>
    <p:sldId id="333" r:id="rId85"/>
    <p:sldId id="335" r:id="rId86"/>
    <p:sldId id="336" r:id="rId87"/>
    <p:sldId id="337" r:id="rId88"/>
    <p:sldId id="338" r:id="rId89"/>
    <p:sldId id="340" r:id="rId90"/>
    <p:sldId id="341" r:id="rId91"/>
    <p:sldId id="342" r:id="rId92"/>
    <p:sldId id="379" r:id="rId93"/>
    <p:sldId id="380" r:id="rId94"/>
    <p:sldId id="382" r:id="rId95"/>
    <p:sldId id="343" r:id="rId96"/>
    <p:sldId id="344" r:id="rId97"/>
    <p:sldId id="345" r:id="rId98"/>
    <p:sldId id="353" r:id="rId99"/>
    <p:sldId id="356" r:id="rId100"/>
    <p:sldId id="357" r:id="rId101"/>
    <p:sldId id="358" r:id="rId102"/>
    <p:sldId id="360" r:id="rId103"/>
    <p:sldId id="361" r:id="rId104"/>
    <p:sldId id="362" r:id="rId105"/>
    <p:sldId id="363" r:id="rId106"/>
    <p:sldId id="381" r:id="rId107"/>
    <p:sldId id="370" r:id="rId108"/>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72"/>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notesMaster" Target="notesMasters/notesMaster1.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577C4251-8AFB-4205-95FE-20C1DE2E8A95}" type="datetimeFigureOut">
              <a:rPr lang="en-GB" smtClean="0"/>
              <a:t>21/08/2023</a:t>
            </a:fld>
            <a:endParaRPr lang="en-GB"/>
          </a:p>
        </p:txBody>
      </p:sp>
      <p:sp>
        <p:nvSpPr>
          <p:cNvPr id="4" name="Slide Image Placeholder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CE32BF87-5437-4BEF-B321-7B15692F51BF}" type="slidenum">
              <a:rPr lang="en-GB" smtClean="0"/>
              <a:t>‹#›</a:t>
            </a:fld>
            <a:endParaRPr lang="en-GB"/>
          </a:p>
        </p:txBody>
      </p:sp>
    </p:spTree>
    <p:extLst>
      <p:ext uri="{BB962C8B-B14F-4D97-AF65-F5344CB8AC3E}">
        <p14:creationId xmlns:p14="http://schemas.microsoft.com/office/powerpoint/2010/main" val="16707442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E32BF87-5437-4BEF-B321-7B15692F51BF}" type="slidenum">
              <a:rPr lang="en-GB" smtClean="0"/>
              <a:t>41</a:t>
            </a:fld>
            <a:endParaRPr lang="en-GB"/>
          </a:p>
        </p:txBody>
      </p:sp>
    </p:spTree>
    <p:extLst>
      <p:ext uri="{BB962C8B-B14F-4D97-AF65-F5344CB8AC3E}">
        <p14:creationId xmlns:p14="http://schemas.microsoft.com/office/powerpoint/2010/main" val="26519188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2788157" y="478358"/>
            <a:ext cx="3567684" cy="697230"/>
          </a:xfrm>
          <a:prstGeom prst="rect">
            <a:avLst/>
          </a:prstGeom>
        </p:spPr>
        <p:txBody>
          <a:bodyPr wrap="square" lIns="0" tIns="0" rIns="0" bIns="0">
            <a:spAutoFit/>
          </a:bodyPr>
          <a:lstStyle>
            <a:lvl1pPr>
              <a:defRPr sz="4400" b="1" i="0">
                <a:solidFill>
                  <a:schemeClr val="tx1"/>
                </a:solidFill>
                <a:latin typeface="Times New Roman"/>
                <a:cs typeface="Times New Roman"/>
              </a:defRPr>
            </a:lvl1pPr>
          </a:lstStyle>
          <a:p>
            <a:endParaRPr/>
          </a:p>
        </p:txBody>
      </p:sp>
      <p:sp>
        <p:nvSpPr>
          <p:cNvPr id="3" name="Holder 3"/>
          <p:cNvSpPr>
            <a:spLocks noGrp="1"/>
          </p:cNvSpPr>
          <p:nvPr>
            <p:ph type="subTitle" idx="4"/>
          </p:nvPr>
        </p:nvSpPr>
        <p:spPr>
          <a:xfrm>
            <a:off x="2233041" y="3809466"/>
            <a:ext cx="4677917" cy="1196339"/>
          </a:xfrm>
          <a:prstGeom prst="rect">
            <a:avLst/>
          </a:prstGeom>
        </p:spPr>
        <p:txBody>
          <a:bodyPr wrap="square" lIns="0" tIns="0" rIns="0" bIns="0">
            <a:spAutoFit/>
          </a:bodyPr>
          <a:lstStyle>
            <a:lvl1pPr>
              <a:defRPr sz="3200" b="1" i="0">
                <a:solidFill>
                  <a:srgbClr val="7E7E7E"/>
                </a:solidFill>
                <a:latin typeface="Times New Roman"/>
                <a:cs typeface="Times New Roman"/>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8/21/2023</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000" b="1" i="0">
                <a:solidFill>
                  <a:schemeClr val="tx1"/>
                </a:solidFill>
                <a:latin typeface="Times New Roman"/>
                <a:cs typeface="Times New Roman"/>
              </a:defRPr>
            </a:lvl1pPr>
          </a:lstStyle>
          <a:p>
            <a:endParaRPr/>
          </a:p>
        </p:txBody>
      </p:sp>
      <p:sp>
        <p:nvSpPr>
          <p:cNvPr id="3" name="Holder 3"/>
          <p:cNvSpPr>
            <a:spLocks noGrp="1"/>
          </p:cNvSpPr>
          <p:nvPr>
            <p:ph type="body" idx="1"/>
          </p:nvPr>
        </p:nvSpPr>
        <p:spPr/>
        <p:txBody>
          <a:bodyPr lIns="0" tIns="0" rIns="0" bIns="0"/>
          <a:lstStyle>
            <a:lvl1pPr>
              <a:defRPr sz="4000" b="0" i="0">
                <a:solidFill>
                  <a:schemeClr val="tx1"/>
                </a:solidFill>
                <a:latin typeface="Times New Roman"/>
                <a:cs typeface="Times New Roman"/>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8/21/2023</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000" b="1" i="0">
                <a:solidFill>
                  <a:schemeClr val="tx1"/>
                </a:solidFill>
                <a:latin typeface="Times New Roman"/>
                <a:cs typeface="Times New Roman"/>
              </a:defRPr>
            </a:lvl1pPr>
          </a:lstStyle>
          <a:p>
            <a:endParaRPr/>
          </a:p>
        </p:txBody>
      </p:sp>
      <p:sp>
        <p:nvSpPr>
          <p:cNvPr id="3" name="Holder 3"/>
          <p:cNvSpPr>
            <a:spLocks noGrp="1"/>
          </p:cNvSpPr>
          <p:nvPr>
            <p:ph sz="half" idx="2"/>
          </p:nvPr>
        </p:nvSpPr>
        <p:spPr>
          <a:xfrm>
            <a:off x="457200" y="1577340"/>
            <a:ext cx="397764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577340"/>
            <a:ext cx="397764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8/21/2023</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000" b="1" i="0">
                <a:solidFill>
                  <a:schemeClr val="tx1"/>
                </a:solidFill>
                <a:latin typeface="Times New Roman"/>
                <a:cs typeface="Times New Roman"/>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8/21/2023</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8/21/2023</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AndTx">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Content Placeholder 2"/>
          <p:cNvSpPr>
            <a:spLocks noGrp="1"/>
          </p:cNvSpPr>
          <p:nvPr>
            <p:ph sz="quarter" idx="1"/>
          </p:nvPr>
        </p:nvSpPr>
        <p:spPr>
          <a:xfrm>
            <a:off x="457200" y="1600200"/>
            <a:ext cx="40386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57200" y="3938588"/>
            <a:ext cx="40386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half" idx="3"/>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5"/>
          <p:cNvSpPr>
            <a:spLocks noGrp="1"/>
          </p:cNvSpPr>
          <p:nvPr>
            <p:ph type="dt" sz="half" idx="10"/>
          </p:nvPr>
        </p:nvSpPr>
        <p:spPr>
          <a:xfrm>
            <a:off x="457200" y="6245225"/>
            <a:ext cx="2133600" cy="476250"/>
          </a:xfrm>
        </p:spPr>
        <p:txBody>
          <a:bodyPr/>
          <a:lstStyle>
            <a:lvl1pPr>
              <a:defRPr/>
            </a:lvl1pPr>
          </a:lstStyle>
          <a:p>
            <a:endParaRPr lang="en-US"/>
          </a:p>
        </p:txBody>
      </p:sp>
      <p:sp>
        <p:nvSpPr>
          <p:cNvPr id="7" name="Footer Placeholder 6"/>
          <p:cNvSpPr>
            <a:spLocks noGrp="1"/>
          </p:cNvSpPr>
          <p:nvPr>
            <p:ph type="ftr" sz="quarter" idx="11"/>
          </p:nvPr>
        </p:nvSpPr>
        <p:spPr>
          <a:xfrm>
            <a:off x="3124200" y="6245225"/>
            <a:ext cx="2895600" cy="476250"/>
          </a:xfrm>
        </p:spPr>
        <p:txBody>
          <a:bodyPr/>
          <a:lstStyle>
            <a:lvl1pPr>
              <a:defRPr/>
            </a:lvl1pPr>
          </a:lstStyle>
          <a:p>
            <a:endParaRPr lang="en-US"/>
          </a:p>
        </p:txBody>
      </p:sp>
      <p:sp>
        <p:nvSpPr>
          <p:cNvPr id="8" name="Slide Number Placeholder 7"/>
          <p:cNvSpPr>
            <a:spLocks noGrp="1"/>
          </p:cNvSpPr>
          <p:nvPr>
            <p:ph type="sldNum" sz="quarter" idx="12"/>
          </p:nvPr>
        </p:nvSpPr>
        <p:spPr>
          <a:xfrm>
            <a:off x="6553200" y="6245225"/>
            <a:ext cx="2133600" cy="476250"/>
          </a:xfrm>
        </p:spPr>
        <p:txBody>
          <a:bodyPr/>
          <a:lstStyle>
            <a:lvl1pPr>
              <a:defRPr/>
            </a:lvl1pPr>
          </a:lstStyle>
          <a:p>
            <a:fld id="{D921200E-8622-4751-AF1E-7140D11D6DB7}"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600200"/>
            <a:ext cx="40386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48200" y="3938588"/>
            <a:ext cx="40386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4"/>
          <p:cNvSpPr>
            <a:spLocks noGrp="1" noChangeArrowheads="1"/>
          </p:cNvSpPr>
          <p:nvPr>
            <p:ph type="dt" sz="half" idx="10"/>
          </p:nvPr>
        </p:nvSpPr>
        <p:spPr>
          <a:ln/>
        </p:spPr>
        <p:txBody>
          <a:bodyPr/>
          <a:lstStyle>
            <a:lvl1pPr>
              <a:defRPr/>
            </a:lvl1pPr>
          </a:lstStyle>
          <a:p>
            <a:pPr>
              <a:defRPr/>
            </a:pPr>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Rectangle 6"/>
          <p:cNvSpPr>
            <a:spLocks noGrp="1" noChangeArrowheads="1"/>
          </p:cNvSpPr>
          <p:nvPr>
            <p:ph type="sldNum" sz="quarter" idx="12"/>
          </p:nvPr>
        </p:nvSpPr>
        <p:spPr>
          <a:ln/>
        </p:spPr>
        <p:txBody>
          <a:bodyPr/>
          <a:lstStyle>
            <a:lvl1pPr>
              <a:defRPr/>
            </a:lvl1pPr>
          </a:lstStyle>
          <a:p>
            <a:pPr>
              <a:defRPr/>
            </a:pPr>
            <a:fld id="{297C5D29-9C27-4675-AB51-153D58F8B231}"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76667A1E-EA34-4408-AD66-F789E225DBD8}" type="slidenum">
              <a:rPr lang="en-US"/>
              <a:pPr/>
              <a:t>‹#›</a:t>
            </a:fld>
            <a:endParaRPr lang="en-US"/>
          </a:p>
        </p:txBody>
      </p:sp>
    </p:spTree>
    <p:extLst>
      <p:ext uri="{BB962C8B-B14F-4D97-AF65-F5344CB8AC3E}">
        <p14:creationId xmlns:p14="http://schemas.microsoft.com/office/powerpoint/2010/main" val="4209191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420420" y="207086"/>
            <a:ext cx="8303158" cy="1244600"/>
          </a:xfrm>
          <a:prstGeom prst="rect">
            <a:avLst/>
          </a:prstGeom>
        </p:spPr>
        <p:txBody>
          <a:bodyPr wrap="square" lIns="0" tIns="0" rIns="0" bIns="0">
            <a:spAutoFit/>
          </a:bodyPr>
          <a:lstStyle>
            <a:lvl1pPr>
              <a:defRPr sz="4000" b="1" i="0">
                <a:solidFill>
                  <a:schemeClr val="tx1"/>
                </a:solidFill>
                <a:latin typeface="Times New Roman"/>
                <a:cs typeface="Times New Roman"/>
              </a:defRPr>
            </a:lvl1pPr>
          </a:lstStyle>
          <a:p>
            <a:endParaRPr/>
          </a:p>
        </p:txBody>
      </p:sp>
      <p:sp>
        <p:nvSpPr>
          <p:cNvPr id="3" name="Holder 3"/>
          <p:cNvSpPr>
            <a:spLocks noGrp="1"/>
          </p:cNvSpPr>
          <p:nvPr>
            <p:ph type="body" idx="1"/>
          </p:nvPr>
        </p:nvSpPr>
        <p:spPr>
          <a:xfrm>
            <a:off x="500379" y="1619757"/>
            <a:ext cx="8143240" cy="4221480"/>
          </a:xfrm>
          <a:prstGeom prst="rect">
            <a:avLst/>
          </a:prstGeom>
        </p:spPr>
        <p:txBody>
          <a:bodyPr wrap="square" lIns="0" tIns="0" rIns="0" bIns="0">
            <a:spAutoFit/>
          </a:bodyPr>
          <a:lstStyle>
            <a:lvl1pPr>
              <a:defRPr sz="4000" b="0" i="0">
                <a:solidFill>
                  <a:schemeClr val="tx1"/>
                </a:solidFill>
                <a:latin typeface="Times New Roman"/>
                <a:cs typeface="Times New Roman"/>
              </a:defRPr>
            </a:lvl1pPr>
          </a:lstStyle>
          <a:p>
            <a:endParaRPr/>
          </a:p>
        </p:txBody>
      </p:sp>
      <p:sp>
        <p:nvSpPr>
          <p:cNvPr id="4" name="Holder 4"/>
          <p:cNvSpPr>
            <a:spLocks noGrp="1"/>
          </p:cNvSpPr>
          <p:nvPr>
            <p:ph type="ftr" sz="quarter" idx="5"/>
          </p:nvPr>
        </p:nvSpPr>
        <p:spPr>
          <a:xfrm>
            <a:off x="3108960" y="6377940"/>
            <a:ext cx="2926080"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pPr/>
              <a:t>8/21/2023</a:t>
            </a:fld>
            <a:endParaRPr lang="en-US"/>
          </a:p>
        </p:txBody>
      </p:sp>
      <p:sp>
        <p:nvSpPr>
          <p:cNvPr id="6" name="Holder 6"/>
          <p:cNvSpPr>
            <a:spLocks noGrp="1"/>
          </p:cNvSpPr>
          <p:nvPr>
            <p:ph type="sldNum" sz="quarter" idx="7"/>
          </p:nvPr>
        </p:nvSpPr>
        <p:spPr>
          <a:xfrm>
            <a:off x="6583680" y="6377940"/>
            <a:ext cx="210312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rPr/>
              <a:pPr/>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8" r:id="rId7"/>
    <p:sldLayoutId id="2147483669" r:id="rId8"/>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4.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jpeg"/><Relationship Id="rId7" Type="http://schemas.openxmlformats.org/officeDocument/2006/relationships/image" Target="../media/image30.png"/><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image" Target="../media/image29.jpeg"/><Relationship Id="rId5" Type="http://schemas.openxmlformats.org/officeDocument/2006/relationships/image" Target="../media/image28.png"/><Relationship Id="rId4" Type="http://schemas.openxmlformats.org/officeDocument/2006/relationships/image" Target="../media/image27.png"/><Relationship Id="rId9" Type="http://schemas.openxmlformats.org/officeDocument/2006/relationships/image" Target="../media/image32.png"/></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 Id="rId5" Type="http://schemas.openxmlformats.org/officeDocument/2006/relationships/image" Target="../media/image36.jpeg"/><Relationship Id="rId4" Type="http://schemas.openxmlformats.org/officeDocument/2006/relationships/image" Target="../media/image35.jpeg"/></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6.xml"/><Relationship Id="rId4" Type="http://schemas.openxmlformats.org/officeDocument/2006/relationships/image" Target="../media/image15.jpe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5.xml"/></Relationships>
</file>

<file path=ppt/slides/_rels/slide9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1803273" y="2162632"/>
            <a:ext cx="5545455" cy="2057615"/>
          </a:xfrm>
          <a:prstGeom prst="rect">
            <a:avLst/>
          </a:prstGeom>
        </p:spPr>
        <p:txBody>
          <a:bodyPr vert="horz" wrap="square" lIns="0" tIns="13335" rIns="0" bIns="0" rtlCol="0">
            <a:spAutoFit/>
          </a:bodyPr>
          <a:lstStyle/>
          <a:p>
            <a:pPr marL="18415" marR="5080" indent="-6350" algn="ctr">
              <a:lnSpc>
                <a:spcPct val="100000"/>
              </a:lnSpc>
              <a:spcBef>
                <a:spcPts val="105"/>
              </a:spcBef>
            </a:pPr>
            <a:r>
              <a:rPr lang="en-GB" sz="4400" b="1" dirty="0">
                <a:latin typeface="Times New Roman"/>
                <a:cs typeface="Times New Roman"/>
              </a:rPr>
              <a:t>Disorders of the endocrine system 1
</a:t>
            </a:r>
            <a:endParaRPr sz="4400" dirty="0">
              <a:latin typeface="Times New Roman"/>
              <a:cs typeface="Times New Roman"/>
            </a:endParaRPr>
          </a:p>
        </p:txBody>
      </p:sp>
      <p:sp>
        <p:nvSpPr>
          <p:cNvPr id="3" name="object 3"/>
          <p:cNvSpPr txBox="1">
            <a:spLocks noGrp="1"/>
          </p:cNvSpPr>
          <p:nvPr>
            <p:ph type="subTitle" idx="4"/>
          </p:nvPr>
        </p:nvSpPr>
        <p:spPr>
          <a:xfrm>
            <a:off x="2233041" y="3810000"/>
            <a:ext cx="4677917" cy="2363468"/>
          </a:xfrm>
          <a:prstGeom prst="rect">
            <a:avLst/>
          </a:prstGeom>
        </p:spPr>
        <p:txBody>
          <a:bodyPr vert="horz" wrap="square" lIns="0" tIns="12700" rIns="0" bIns="0" rtlCol="0">
            <a:spAutoFit/>
          </a:bodyPr>
          <a:lstStyle/>
          <a:p>
            <a:pPr marL="660400" marR="5080" indent="-648335" algn="l">
              <a:lnSpc>
                <a:spcPct val="120000"/>
              </a:lnSpc>
              <a:spcBef>
                <a:spcPts val="100"/>
              </a:spcBef>
            </a:pPr>
            <a:r>
              <a:rPr lang="en-GB" spc="-10" dirty="0">
                <a:solidFill>
                  <a:schemeClr val="tx1"/>
                </a:solidFill>
              </a:rPr>
              <a:t>     Hypothalamus and</a:t>
            </a:r>
          </a:p>
          <a:p>
            <a:pPr marL="660400" marR="5080" indent="-648335" algn="l">
              <a:lnSpc>
                <a:spcPct val="120000"/>
              </a:lnSpc>
              <a:spcBef>
                <a:spcPts val="100"/>
              </a:spcBef>
            </a:pPr>
            <a:r>
              <a:rPr lang="en-GB" spc="-10" dirty="0">
                <a:solidFill>
                  <a:schemeClr val="tx1"/>
                </a:solidFill>
              </a:rPr>
              <a:t>               pituitary </a:t>
            </a:r>
          </a:p>
          <a:p>
            <a:pPr marL="660400" marR="5080" indent="-648335" algn="l">
              <a:lnSpc>
                <a:spcPct val="120000"/>
              </a:lnSpc>
              <a:spcBef>
                <a:spcPts val="100"/>
              </a:spcBef>
            </a:pPr>
            <a:r>
              <a:rPr lang="en-GB" spc="-10" dirty="0">
                <a:solidFill>
                  <a:schemeClr val="tx1"/>
                </a:solidFill>
              </a:rPr>
              <a:t>           thyroid gland
</a:t>
            </a:r>
            <a:endParaRPr spc="-15" dirty="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hr-HR" dirty="0">
                <a:latin typeface="Times New Roman" pitchFamily="18" charset="0"/>
              </a:rPr>
              <a:t>Types of hormones
</a:t>
            </a:r>
            <a:endParaRPr lang="hr-HR" sz="4000" dirty="0">
              <a:latin typeface="Times New Roman" pitchFamily="18" charset="0"/>
            </a:endParaRPr>
          </a:p>
        </p:txBody>
      </p:sp>
      <p:sp>
        <p:nvSpPr>
          <p:cNvPr id="11267" name="Rectangle 3"/>
          <p:cNvSpPr>
            <a:spLocks noGrp="1" noChangeArrowheads="1"/>
          </p:cNvSpPr>
          <p:nvPr>
            <p:ph type="body" idx="1"/>
          </p:nvPr>
        </p:nvSpPr>
        <p:spPr>
          <a:xfrm>
            <a:off x="457200" y="1341438"/>
            <a:ext cx="8303158" cy="5244513"/>
          </a:xfrm>
        </p:spPr>
        <p:txBody>
          <a:bodyPr/>
          <a:lstStyle/>
          <a:p>
            <a:pPr marL="342900" indent="-342900" eaLnBrk="1" hangingPunct="1">
              <a:lnSpc>
                <a:spcPct val="80000"/>
              </a:lnSpc>
              <a:buFontTx/>
              <a:buAutoNum type="arabicParenBoth"/>
            </a:pPr>
            <a:r>
              <a:rPr lang="hr-HR" sz="2400" b="1" dirty="0">
                <a:latin typeface="Times New Roman" pitchFamily="18" charset="0"/>
              </a:rPr>
              <a:t>Proteins and peptides </a:t>
            </a:r>
            <a:endParaRPr lang="en-GB" sz="2400" b="1" dirty="0">
              <a:latin typeface="Times New Roman" pitchFamily="18" charset="0"/>
            </a:endParaRPr>
          </a:p>
          <a:p>
            <a:pPr eaLnBrk="1" hangingPunct="1">
              <a:lnSpc>
                <a:spcPct val="80000"/>
              </a:lnSpc>
            </a:pPr>
            <a:r>
              <a:rPr lang="hr-HR" sz="2400" b="1" dirty="0">
                <a:latin typeface="Times New Roman" pitchFamily="18" charset="0"/>
              </a:rPr>
              <a:t>
pituitary gland – ACTH, STH, oxytocin, vasopressin, etc.
pancreas – insulin, glucagon
parathyroid glands – parathormone
gastrointestinal composition – secretine, cholecystokinin</a:t>
            </a:r>
            <a:endParaRPr lang="en-GB" sz="2400" b="1" dirty="0">
              <a:latin typeface="Times New Roman" pitchFamily="18" charset="0"/>
            </a:endParaRPr>
          </a:p>
          <a:p>
            <a:pPr eaLnBrk="1" hangingPunct="1">
              <a:lnSpc>
                <a:spcPct val="80000"/>
              </a:lnSpc>
            </a:pPr>
            <a:r>
              <a:rPr lang="hr-HR" sz="2400" b="1" dirty="0">
                <a:latin typeface="Times New Roman" pitchFamily="18" charset="0"/>
              </a:rPr>
              <a:t> 
(2) Steroids/lipids, cholesterol derivatives</a:t>
            </a:r>
            <a:endParaRPr lang="en-GB" sz="2400" b="1" dirty="0">
              <a:latin typeface="Times New Roman" pitchFamily="18" charset="0"/>
            </a:endParaRPr>
          </a:p>
          <a:p>
            <a:pPr eaLnBrk="1" hangingPunct="1">
              <a:lnSpc>
                <a:spcPct val="80000"/>
              </a:lnSpc>
            </a:pPr>
            <a:r>
              <a:rPr lang="hr-HR" sz="2400" b="1" dirty="0">
                <a:latin typeface="Times New Roman" pitchFamily="18" charset="0"/>
              </a:rPr>
              <a:t>
sex glands – estrogens, progesterone, testosterone,
adrenal cortex – glucocorticoids, mineralocorticoids</a:t>
            </a:r>
            <a:endParaRPr lang="en-GB" sz="2400" b="1" dirty="0">
              <a:latin typeface="Times New Roman" pitchFamily="18" charset="0"/>
            </a:endParaRPr>
          </a:p>
          <a:p>
            <a:pPr eaLnBrk="1" hangingPunct="1">
              <a:lnSpc>
                <a:spcPct val="80000"/>
              </a:lnSpc>
            </a:pPr>
            <a:r>
              <a:rPr lang="hr-HR" sz="2400" b="1" dirty="0">
                <a:latin typeface="Times New Roman" pitchFamily="18" charset="0"/>
              </a:rPr>
              <a:t>
(3) Tyrosine amino acids/derivatives</a:t>
            </a:r>
            <a:endParaRPr lang="en-GB" sz="2400" b="1" dirty="0">
              <a:latin typeface="Times New Roman" pitchFamily="18" charset="0"/>
            </a:endParaRPr>
          </a:p>
          <a:p>
            <a:pPr eaLnBrk="1" hangingPunct="1">
              <a:lnSpc>
                <a:spcPct val="80000"/>
              </a:lnSpc>
            </a:pPr>
            <a:r>
              <a:rPr lang="hr-HR" sz="2400" b="1" dirty="0">
                <a:latin typeface="Times New Roman" pitchFamily="18" charset="0"/>
              </a:rPr>
              <a:t>
thyroid gland - thyroxine
adrenal marrow – epinephrine, norepinephrine
pineal gland - melatonin</a:t>
            </a:r>
            <a:r>
              <a:rPr lang="hr-HR" sz="1800" b="1" dirty="0">
                <a:latin typeface="Times New Roman" pitchFamily="18" charset="0"/>
              </a:rPr>
              <a:t>
</a:t>
            </a:r>
            <a:endParaRPr lang="hr-HR" sz="2400" dirty="0">
              <a:latin typeface="Times New Roman" pitchFamily="18" charset="0"/>
            </a:endParaRPr>
          </a:p>
        </p:txBody>
      </p:sp>
      <p:sp>
        <p:nvSpPr>
          <p:cNvPr id="11268" name="Rectangle 4"/>
          <p:cNvSpPr>
            <a:spLocks noChangeArrowheads="1"/>
          </p:cNvSpPr>
          <p:nvPr/>
        </p:nvSpPr>
        <p:spPr bwMode="auto">
          <a:xfrm>
            <a:off x="457200" y="381000"/>
            <a:ext cx="8229600" cy="960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endParaRPr lang="en-US" sz="4000">
              <a:solidFill>
                <a:schemeClr val="tx2"/>
              </a:solidFill>
              <a:latin typeface="Times New Roman" pitchFamily="18" charset="0"/>
            </a:endParaRPr>
          </a:p>
        </p:txBody>
      </p:sp>
      <p:sp>
        <p:nvSpPr>
          <p:cNvPr id="39941" name="Rectangle 5"/>
          <p:cNvSpPr>
            <a:spLocks noChangeArrowheads="1"/>
          </p:cNvSpPr>
          <p:nvPr/>
        </p:nvSpPr>
        <p:spPr bwMode="auto">
          <a:xfrm>
            <a:off x="457200" y="1628775"/>
            <a:ext cx="8229600" cy="446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nSpc>
                <a:spcPct val="80000"/>
              </a:lnSpc>
              <a:spcBef>
                <a:spcPct val="20000"/>
              </a:spcBef>
              <a:buFontTx/>
              <a:buChar char="•"/>
            </a:pPr>
            <a:endParaRPr lang="en-US" sz="2400"/>
          </a:p>
        </p:txBody>
      </p:sp>
    </p:spTree>
    <p:extLst>
      <p:ext uri="{BB962C8B-B14F-4D97-AF65-F5344CB8AC3E}">
        <p14:creationId xmlns:p14="http://schemas.microsoft.com/office/powerpoint/2010/main" val="194508167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nodePh="1">
                                  <p:stCondLst>
                                    <p:cond delay="0"/>
                                  </p:stCondLst>
                                  <p:endCondLst>
                                    <p:cond evt="begin" delay="0">
                                      <p:tn val="5"/>
                                    </p:cond>
                                  </p:endCondLst>
                                  <p:childTnLst>
                                    <p:set>
                                      <p:cBhvr>
                                        <p:cTn id="6" dur="1" fill="hold">
                                          <p:stCondLst>
                                            <p:cond delay="0"/>
                                          </p:stCondLst>
                                        </p:cTn>
                                        <p:tgtEl>
                                          <p:spTgt spid="3994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894994" y="478358"/>
            <a:ext cx="7356475" cy="1380506"/>
          </a:xfrm>
          <a:prstGeom prst="rect">
            <a:avLst/>
          </a:prstGeom>
        </p:spPr>
        <p:txBody>
          <a:bodyPr vert="horz" wrap="square" lIns="0" tIns="13335" rIns="0" bIns="0" rtlCol="0">
            <a:spAutoFit/>
          </a:bodyPr>
          <a:lstStyle/>
          <a:p>
            <a:pPr marL="12700">
              <a:lnSpc>
                <a:spcPct val="100000"/>
              </a:lnSpc>
              <a:spcBef>
                <a:spcPts val="105"/>
              </a:spcBef>
            </a:pPr>
            <a:r>
              <a:rPr lang="en-GB" sz="4400" spc="-60" dirty="0"/>
              <a:t>Thyroiditis Hashimoto Current
</a:t>
            </a:r>
            <a:endParaRPr sz="4400" dirty="0"/>
          </a:p>
        </p:txBody>
      </p:sp>
      <p:sp>
        <p:nvSpPr>
          <p:cNvPr id="3" name="object 3"/>
          <p:cNvSpPr/>
          <p:nvPr/>
        </p:nvSpPr>
        <p:spPr>
          <a:xfrm>
            <a:off x="971550" y="1484312"/>
            <a:ext cx="7277100" cy="5165725"/>
          </a:xfrm>
          <a:prstGeom prst="rect">
            <a:avLst/>
          </a:prstGeom>
          <a:blipFill>
            <a:blip r:embed="rId2" cstate="print"/>
            <a:stretch>
              <a:fillRect/>
            </a:stretch>
          </a:blipFill>
        </p:spPr>
        <p:txBody>
          <a:bodyPr wrap="square" lIns="0" tIns="0" rIns="0" bIns="0" rtlCol="0"/>
          <a:lstStyle/>
          <a:p>
            <a:endParaRP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053490" y="478358"/>
            <a:ext cx="7042150" cy="697230"/>
          </a:xfrm>
          <a:prstGeom prst="rect">
            <a:avLst/>
          </a:prstGeom>
        </p:spPr>
        <p:txBody>
          <a:bodyPr vert="horz" wrap="square" lIns="0" tIns="13335" rIns="0" bIns="0" rtlCol="0">
            <a:spAutoFit/>
          </a:bodyPr>
          <a:lstStyle/>
          <a:p>
            <a:pPr marL="12700">
              <a:lnSpc>
                <a:spcPct val="100000"/>
              </a:lnSpc>
              <a:spcBef>
                <a:spcPts val="105"/>
              </a:spcBef>
            </a:pPr>
            <a:r>
              <a:rPr lang="en-GB" sz="4400" spc="-5" dirty="0"/>
              <a:t>Postpartum Thyroiditis</a:t>
            </a:r>
            <a:endParaRPr sz="4400" dirty="0"/>
          </a:p>
        </p:txBody>
      </p:sp>
      <p:sp>
        <p:nvSpPr>
          <p:cNvPr id="3" name="object 3"/>
          <p:cNvSpPr txBox="1"/>
          <p:nvPr/>
        </p:nvSpPr>
        <p:spPr>
          <a:xfrm>
            <a:off x="535940" y="1535325"/>
            <a:ext cx="7416800" cy="5884944"/>
          </a:xfrm>
          <a:prstGeom prst="rect">
            <a:avLst/>
          </a:prstGeom>
        </p:spPr>
        <p:txBody>
          <a:bodyPr vert="horz" wrap="square" lIns="0" tIns="97790" rIns="0" bIns="0" rtlCol="0">
            <a:spAutoFit/>
          </a:bodyPr>
          <a:lstStyle/>
          <a:p>
            <a:pPr marL="355600" indent="-342900">
              <a:lnSpc>
                <a:spcPct val="100000"/>
              </a:lnSpc>
              <a:spcBef>
                <a:spcPts val="770"/>
              </a:spcBef>
              <a:buFont typeface="Arial"/>
              <a:buChar char="•"/>
              <a:tabLst>
                <a:tab pos="354965" algn="l"/>
                <a:tab pos="355600" algn="l"/>
              </a:tabLst>
            </a:pPr>
            <a:r>
              <a:rPr lang="en-GB" sz="2800" b="1" spc="-20" dirty="0">
                <a:solidFill>
                  <a:srgbClr val="30859C"/>
                </a:solidFill>
                <a:latin typeface="Times New Roman"/>
                <a:cs typeface="Times New Roman"/>
              </a:rPr>
              <a:t>Subtype Hashimoto thyroiditis
about 10% of women after childbirth (6 weeks – 6 months)
Predisposition : Graves' disease, Hashimoto's thyroiditis and DM type 1
anti-thyroid antibodies present
after recovery, it can occur again in the next pregnancy in 75% of women
transient stage of thyrotoxicosis, and in 25% of patients possible subsequent permanent hypothyroidism
</a:t>
            </a:r>
            <a:endParaRPr sz="2800" dirty="0">
              <a:latin typeface="Times New Roman"/>
              <a:cs typeface="Times New Roman"/>
            </a:endParaRP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304800" y="1128712"/>
            <a:ext cx="8069199" cy="532765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2908300" y="1362075"/>
            <a:ext cx="673100" cy="1304925"/>
          </a:xfrm>
          <a:prstGeom prst="rect">
            <a:avLst/>
          </a:prstGeom>
          <a:blipFill>
            <a:blip r:embed="rId3" cstate="print"/>
            <a:stretch>
              <a:fillRect/>
            </a:stretch>
          </a:blipFill>
        </p:spPr>
        <p:txBody>
          <a:bodyPr wrap="square" lIns="0" tIns="0" rIns="0" bIns="0" rtlCol="0"/>
          <a:lstStyle/>
          <a:p>
            <a:endParaRPr/>
          </a:p>
        </p:txBody>
      </p:sp>
      <p:sp>
        <p:nvSpPr>
          <p:cNvPr id="4" name="object 4"/>
          <p:cNvSpPr txBox="1"/>
          <p:nvPr/>
        </p:nvSpPr>
        <p:spPr>
          <a:xfrm>
            <a:off x="642315" y="1432305"/>
            <a:ext cx="822960" cy="299720"/>
          </a:xfrm>
          <a:prstGeom prst="rect">
            <a:avLst/>
          </a:prstGeom>
        </p:spPr>
        <p:txBody>
          <a:bodyPr vert="horz" wrap="square" lIns="0" tIns="12700" rIns="0" bIns="0" rtlCol="0">
            <a:spAutoFit/>
          </a:bodyPr>
          <a:lstStyle/>
          <a:p>
            <a:pPr marL="12700">
              <a:lnSpc>
                <a:spcPct val="100000"/>
              </a:lnSpc>
              <a:spcBef>
                <a:spcPts val="100"/>
              </a:spcBef>
            </a:pPr>
            <a:r>
              <a:rPr sz="1800" b="1" spc="-10" dirty="0">
                <a:latin typeface="Times New Roman"/>
                <a:cs typeface="Times New Roman"/>
              </a:rPr>
              <a:t>Thyroid</a:t>
            </a:r>
            <a:endParaRPr sz="1800">
              <a:latin typeface="Times New Roman"/>
              <a:cs typeface="Times New Roman"/>
            </a:endParaRPr>
          </a:p>
        </p:txBody>
      </p:sp>
      <p:sp>
        <p:nvSpPr>
          <p:cNvPr id="5" name="object 5"/>
          <p:cNvSpPr/>
          <p:nvPr/>
        </p:nvSpPr>
        <p:spPr>
          <a:xfrm>
            <a:off x="3316351" y="1666875"/>
            <a:ext cx="808355" cy="449580"/>
          </a:xfrm>
          <a:custGeom>
            <a:avLst/>
            <a:gdLst/>
            <a:ahLst/>
            <a:cxnLst/>
            <a:rect l="l" t="t" r="r" b="b"/>
            <a:pathLst>
              <a:path w="808354" h="449580">
                <a:moveTo>
                  <a:pt x="807974" y="449325"/>
                </a:moveTo>
                <a:lnTo>
                  <a:pt x="0" y="0"/>
                </a:lnTo>
              </a:path>
            </a:pathLst>
          </a:custGeom>
          <a:ln w="9525">
            <a:solidFill>
              <a:srgbClr val="EDEBE0"/>
            </a:solidFill>
          </a:ln>
        </p:spPr>
        <p:txBody>
          <a:bodyPr wrap="square" lIns="0" tIns="0" rIns="0" bIns="0" rtlCol="0"/>
          <a:lstStyle/>
          <a:p>
            <a:endParaRPr/>
          </a:p>
        </p:txBody>
      </p:sp>
      <p:sp>
        <p:nvSpPr>
          <p:cNvPr id="6" name="object 6"/>
          <p:cNvSpPr/>
          <p:nvPr/>
        </p:nvSpPr>
        <p:spPr>
          <a:xfrm>
            <a:off x="2059051" y="2693987"/>
            <a:ext cx="1144587" cy="963612"/>
          </a:xfrm>
          <a:prstGeom prst="rect">
            <a:avLst/>
          </a:prstGeom>
          <a:blipFill>
            <a:blip r:embed="rId4" cstate="print"/>
            <a:stretch>
              <a:fillRect/>
            </a:stretch>
          </a:blipFill>
        </p:spPr>
        <p:txBody>
          <a:bodyPr wrap="square" lIns="0" tIns="0" rIns="0" bIns="0" rtlCol="0"/>
          <a:lstStyle/>
          <a:p>
            <a:endParaRPr/>
          </a:p>
        </p:txBody>
      </p:sp>
      <p:sp>
        <p:nvSpPr>
          <p:cNvPr id="7" name="object 7"/>
          <p:cNvSpPr/>
          <p:nvPr/>
        </p:nvSpPr>
        <p:spPr>
          <a:xfrm>
            <a:off x="2898775" y="2895600"/>
            <a:ext cx="1049655" cy="605155"/>
          </a:xfrm>
          <a:custGeom>
            <a:avLst/>
            <a:gdLst/>
            <a:ahLst/>
            <a:cxnLst/>
            <a:rect l="l" t="t" r="r" b="b"/>
            <a:pathLst>
              <a:path w="1049654" h="605154">
                <a:moveTo>
                  <a:pt x="1049401" y="604901"/>
                </a:moveTo>
                <a:lnTo>
                  <a:pt x="0" y="0"/>
                </a:lnTo>
              </a:path>
            </a:pathLst>
          </a:custGeom>
          <a:ln w="9525">
            <a:solidFill>
              <a:srgbClr val="EDEBE0"/>
            </a:solidFill>
          </a:ln>
        </p:spPr>
        <p:txBody>
          <a:bodyPr wrap="square" lIns="0" tIns="0" rIns="0" bIns="0" rtlCol="0"/>
          <a:lstStyle/>
          <a:p>
            <a:endParaRPr/>
          </a:p>
        </p:txBody>
      </p:sp>
      <p:sp>
        <p:nvSpPr>
          <p:cNvPr id="8" name="object 8"/>
          <p:cNvSpPr/>
          <p:nvPr/>
        </p:nvSpPr>
        <p:spPr>
          <a:xfrm>
            <a:off x="2111375" y="3567176"/>
            <a:ext cx="968375" cy="1414399"/>
          </a:xfrm>
          <a:prstGeom prst="rect">
            <a:avLst/>
          </a:prstGeom>
          <a:blipFill>
            <a:blip r:embed="rId5" cstate="print"/>
            <a:stretch>
              <a:fillRect/>
            </a:stretch>
          </a:blipFill>
        </p:spPr>
        <p:txBody>
          <a:bodyPr wrap="square" lIns="0" tIns="0" rIns="0" bIns="0" rtlCol="0"/>
          <a:lstStyle/>
          <a:p>
            <a:endParaRPr/>
          </a:p>
        </p:txBody>
      </p:sp>
      <p:sp>
        <p:nvSpPr>
          <p:cNvPr id="9" name="object 9"/>
          <p:cNvSpPr txBox="1"/>
          <p:nvPr/>
        </p:nvSpPr>
        <p:spPr>
          <a:xfrm>
            <a:off x="529539" y="1719732"/>
            <a:ext cx="2364740" cy="3134360"/>
          </a:xfrm>
          <a:prstGeom prst="rect">
            <a:avLst/>
          </a:prstGeom>
        </p:spPr>
        <p:txBody>
          <a:bodyPr vert="horz" wrap="square" lIns="0" tIns="12700" rIns="0" bIns="0" rtlCol="0">
            <a:spAutoFit/>
          </a:bodyPr>
          <a:lstStyle/>
          <a:p>
            <a:pPr marL="288290" marR="5080" indent="-163195">
              <a:lnSpc>
                <a:spcPct val="105000"/>
              </a:lnSpc>
              <a:spcBef>
                <a:spcPts val="100"/>
              </a:spcBef>
              <a:buChar char="•"/>
              <a:tabLst>
                <a:tab pos="240029" algn="l"/>
              </a:tabLst>
            </a:pPr>
            <a:r>
              <a:rPr sz="1600" spc="-5" dirty="0">
                <a:latin typeface="Times New Roman"/>
                <a:cs typeface="Times New Roman"/>
              </a:rPr>
              <a:t>Thyroid Disease Can  Have </a:t>
            </a:r>
            <a:r>
              <a:rPr sz="1600" spc="-10" dirty="0">
                <a:latin typeface="Times New Roman"/>
                <a:cs typeface="Times New Roman"/>
              </a:rPr>
              <a:t>Widespread</a:t>
            </a:r>
            <a:r>
              <a:rPr sz="1600" spc="-60" dirty="0">
                <a:latin typeface="Times New Roman"/>
                <a:cs typeface="Times New Roman"/>
              </a:rPr>
              <a:t> </a:t>
            </a:r>
            <a:r>
              <a:rPr sz="1600" spc="-5" dirty="0">
                <a:latin typeface="Times New Roman"/>
                <a:cs typeface="Times New Roman"/>
              </a:rPr>
              <a:t>Effects</a:t>
            </a:r>
            <a:endParaRPr sz="1600">
              <a:latin typeface="Times New Roman"/>
              <a:cs typeface="Times New Roman"/>
            </a:endParaRPr>
          </a:p>
          <a:p>
            <a:pPr marL="95250">
              <a:lnSpc>
                <a:spcPct val="100000"/>
              </a:lnSpc>
              <a:spcBef>
                <a:spcPts val="905"/>
              </a:spcBef>
            </a:pPr>
            <a:r>
              <a:rPr sz="1800" b="1" dirty="0">
                <a:latin typeface="Times New Roman"/>
                <a:cs typeface="Times New Roman"/>
              </a:rPr>
              <a:t>Liver</a:t>
            </a:r>
            <a:endParaRPr sz="1800">
              <a:latin typeface="Times New Roman"/>
              <a:cs typeface="Times New Roman"/>
            </a:endParaRPr>
          </a:p>
          <a:p>
            <a:pPr marL="209550" marR="922655" indent="-114300">
              <a:lnSpc>
                <a:spcPct val="105000"/>
              </a:lnSpc>
              <a:spcBef>
                <a:spcPts val="90"/>
              </a:spcBef>
              <a:buChar char="•"/>
              <a:tabLst>
                <a:tab pos="210185" algn="l"/>
              </a:tabLst>
            </a:pPr>
            <a:r>
              <a:rPr sz="1600" spc="-5" dirty="0">
                <a:latin typeface="Times New Roman"/>
                <a:cs typeface="Times New Roman"/>
              </a:rPr>
              <a:t>Increased</a:t>
            </a:r>
            <a:r>
              <a:rPr sz="1600" spc="-45" dirty="0">
                <a:latin typeface="Times New Roman"/>
                <a:cs typeface="Times New Roman"/>
              </a:rPr>
              <a:t> </a:t>
            </a:r>
            <a:r>
              <a:rPr sz="1600" spc="-5" dirty="0">
                <a:latin typeface="Times New Roman"/>
                <a:cs typeface="Times New Roman"/>
              </a:rPr>
              <a:t>LDL  Cholesterol</a:t>
            </a:r>
            <a:endParaRPr sz="1600">
              <a:latin typeface="Times New Roman"/>
              <a:cs typeface="Times New Roman"/>
            </a:endParaRPr>
          </a:p>
          <a:p>
            <a:pPr marL="209550" indent="-114300">
              <a:lnSpc>
                <a:spcPct val="100000"/>
              </a:lnSpc>
              <a:spcBef>
                <a:spcPts val="95"/>
              </a:spcBef>
              <a:buChar char="•"/>
              <a:tabLst>
                <a:tab pos="210185" algn="l"/>
              </a:tabLst>
            </a:pPr>
            <a:r>
              <a:rPr sz="1600" spc="-5" dirty="0">
                <a:latin typeface="Times New Roman"/>
                <a:cs typeface="Times New Roman"/>
              </a:rPr>
              <a:t>Elevated</a:t>
            </a:r>
            <a:endParaRPr sz="1600">
              <a:latin typeface="Times New Roman"/>
              <a:cs typeface="Times New Roman"/>
            </a:endParaRPr>
          </a:p>
          <a:p>
            <a:pPr marL="209550">
              <a:lnSpc>
                <a:spcPct val="100000"/>
              </a:lnSpc>
              <a:spcBef>
                <a:spcPts val="95"/>
              </a:spcBef>
            </a:pPr>
            <a:r>
              <a:rPr sz="1600" spc="-10" dirty="0">
                <a:latin typeface="Times New Roman"/>
                <a:cs typeface="Times New Roman"/>
              </a:rPr>
              <a:t>Triglycerides</a:t>
            </a:r>
            <a:endParaRPr sz="1600">
              <a:latin typeface="Times New Roman"/>
              <a:cs typeface="Times New Roman"/>
            </a:endParaRPr>
          </a:p>
          <a:p>
            <a:pPr marL="60960">
              <a:lnSpc>
                <a:spcPts val="2135"/>
              </a:lnSpc>
              <a:spcBef>
                <a:spcPts val="290"/>
              </a:spcBef>
            </a:pPr>
            <a:r>
              <a:rPr sz="1800" b="1" spc="-5" dirty="0">
                <a:latin typeface="Times New Roman"/>
                <a:cs typeface="Times New Roman"/>
              </a:rPr>
              <a:t>Intestines</a:t>
            </a:r>
            <a:endParaRPr sz="1800">
              <a:latin typeface="Times New Roman"/>
              <a:cs typeface="Times New Roman"/>
            </a:endParaRPr>
          </a:p>
          <a:p>
            <a:pPr marL="127000" indent="-114300">
              <a:lnSpc>
                <a:spcPts val="1895"/>
              </a:lnSpc>
              <a:buChar char="•"/>
              <a:tabLst>
                <a:tab pos="127000" algn="l"/>
              </a:tabLst>
            </a:pPr>
            <a:r>
              <a:rPr sz="1600" spc="-5" dirty="0">
                <a:latin typeface="Times New Roman"/>
                <a:cs typeface="Times New Roman"/>
              </a:rPr>
              <a:t>Constipation</a:t>
            </a:r>
            <a:endParaRPr sz="1600">
              <a:latin typeface="Times New Roman"/>
              <a:cs typeface="Times New Roman"/>
            </a:endParaRPr>
          </a:p>
          <a:p>
            <a:pPr marL="127000" indent="-114300">
              <a:lnSpc>
                <a:spcPct val="100000"/>
              </a:lnSpc>
              <a:spcBef>
                <a:spcPts val="395"/>
              </a:spcBef>
              <a:buChar char="•"/>
              <a:tabLst>
                <a:tab pos="127000" algn="l"/>
              </a:tabLst>
            </a:pPr>
            <a:r>
              <a:rPr sz="1600" spc="-5" dirty="0">
                <a:latin typeface="Times New Roman"/>
                <a:cs typeface="Times New Roman"/>
              </a:rPr>
              <a:t>Decreased</a:t>
            </a:r>
            <a:r>
              <a:rPr sz="1600" spc="10" dirty="0">
                <a:latin typeface="Times New Roman"/>
                <a:cs typeface="Times New Roman"/>
              </a:rPr>
              <a:t> </a:t>
            </a:r>
            <a:r>
              <a:rPr sz="1600" spc="-5" dirty="0">
                <a:latin typeface="Times New Roman"/>
                <a:cs typeface="Times New Roman"/>
              </a:rPr>
              <a:t>GI</a:t>
            </a:r>
            <a:endParaRPr sz="1600">
              <a:latin typeface="Times New Roman"/>
              <a:cs typeface="Times New Roman"/>
            </a:endParaRPr>
          </a:p>
          <a:p>
            <a:pPr marL="127000">
              <a:lnSpc>
                <a:spcPct val="100000"/>
              </a:lnSpc>
              <a:spcBef>
                <a:spcPts val="675"/>
              </a:spcBef>
            </a:pPr>
            <a:r>
              <a:rPr sz="1600" spc="-5" dirty="0">
                <a:latin typeface="Times New Roman"/>
                <a:cs typeface="Times New Roman"/>
              </a:rPr>
              <a:t>Activity</a:t>
            </a:r>
            <a:endParaRPr sz="1600">
              <a:latin typeface="Times New Roman"/>
              <a:cs typeface="Times New Roman"/>
            </a:endParaRPr>
          </a:p>
        </p:txBody>
      </p:sp>
      <p:sp>
        <p:nvSpPr>
          <p:cNvPr id="10" name="object 10"/>
          <p:cNvSpPr/>
          <p:nvPr/>
        </p:nvSpPr>
        <p:spPr>
          <a:xfrm>
            <a:off x="2971800" y="4038600"/>
            <a:ext cx="1143000" cy="0"/>
          </a:xfrm>
          <a:custGeom>
            <a:avLst/>
            <a:gdLst/>
            <a:ahLst/>
            <a:cxnLst/>
            <a:rect l="l" t="t" r="r" b="b"/>
            <a:pathLst>
              <a:path w="1143000">
                <a:moveTo>
                  <a:pt x="1143000" y="0"/>
                </a:moveTo>
                <a:lnTo>
                  <a:pt x="0" y="0"/>
                </a:lnTo>
              </a:path>
            </a:pathLst>
          </a:custGeom>
          <a:ln w="9525">
            <a:solidFill>
              <a:srgbClr val="EDEBE0"/>
            </a:solidFill>
          </a:ln>
        </p:spPr>
        <p:txBody>
          <a:bodyPr wrap="square" lIns="0" tIns="0" rIns="0" bIns="0" rtlCol="0"/>
          <a:lstStyle/>
          <a:p>
            <a:endParaRPr/>
          </a:p>
        </p:txBody>
      </p:sp>
      <p:sp>
        <p:nvSpPr>
          <p:cNvPr id="11" name="object 11"/>
          <p:cNvSpPr/>
          <p:nvPr/>
        </p:nvSpPr>
        <p:spPr>
          <a:xfrm>
            <a:off x="2743200" y="5273675"/>
            <a:ext cx="987425" cy="795337"/>
          </a:xfrm>
          <a:prstGeom prst="rect">
            <a:avLst/>
          </a:prstGeom>
          <a:blipFill>
            <a:blip r:embed="rId6" cstate="print"/>
            <a:stretch>
              <a:fillRect/>
            </a:stretch>
          </a:blipFill>
        </p:spPr>
        <p:txBody>
          <a:bodyPr wrap="square" lIns="0" tIns="0" rIns="0" bIns="0" rtlCol="0"/>
          <a:lstStyle/>
          <a:p>
            <a:endParaRPr/>
          </a:p>
        </p:txBody>
      </p:sp>
      <p:sp>
        <p:nvSpPr>
          <p:cNvPr id="12" name="object 12"/>
          <p:cNvSpPr txBox="1"/>
          <p:nvPr/>
        </p:nvSpPr>
        <p:spPr>
          <a:xfrm>
            <a:off x="529539" y="5043296"/>
            <a:ext cx="2931160" cy="1402715"/>
          </a:xfrm>
          <a:prstGeom prst="rect">
            <a:avLst/>
          </a:prstGeom>
        </p:spPr>
        <p:txBody>
          <a:bodyPr vert="horz" wrap="square" lIns="0" tIns="12700" rIns="0" bIns="0" rtlCol="0">
            <a:spAutoFit/>
          </a:bodyPr>
          <a:lstStyle/>
          <a:p>
            <a:pPr marL="12700">
              <a:lnSpc>
                <a:spcPts val="2000"/>
              </a:lnSpc>
              <a:spcBef>
                <a:spcPts val="100"/>
              </a:spcBef>
            </a:pPr>
            <a:r>
              <a:rPr sz="1800" b="1" spc="-5" dirty="0">
                <a:latin typeface="Times New Roman"/>
                <a:cs typeface="Times New Roman"/>
              </a:rPr>
              <a:t>Reproductive</a:t>
            </a:r>
            <a:endParaRPr sz="1800">
              <a:latin typeface="Times New Roman"/>
              <a:cs typeface="Times New Roman"/>
            </a:endParaRPr>
          </a:p>
          <a:p>
            <a:pPr marL="12700">
              <a:lnSpc>
                <a:spcPts val="1935"/>
              </a:lnSpc>
            </a:pPr>
            <a:r>
              <a:rPr sz="1800" b="1" spc="-5" dirty="0">
                <a:latin typeface="Times New Roman"/>
                <a:cs typeface="Times New Roman"/>
              </a:rPr>
              <a:t>System</a:t>
            </a:r>
            <a:endParaRPr sz="1800">
              <a:latin typeface="Times New Roman"/>
              <a:cs typeface="Times New Roman"/>
            </a:endParaRPr>
          </a:p>
          <a:p>
            <a:pPr marL="127000" indent="-114300">
              <a:lnSpc>
                <a:spcPts val="1855"/>
              </a:lnSpc>
              <a:buChar char="•"/>
              <a:tabLst>
                <a:tab pos="127000" algn="l"/>
              </a:tabLst>
            </a:pPr>
            <a:r>
              <a:rPr sz="1600" spc="-5" dirty="0">
                <a:latin typeface="Times New Roman"/>
                <a:cs typeface="Times New Roman"/>
              </a:rPr>
              <a:t>Decreased</a:t>
            </a:r>
            <a:r>
              <a:rPr sz="1600" spc="10" dirty="0">
                <a:latin typeface="Times New Roman"/>
                <a:cs typeface="Times New Roman"/>
              </a:rPr>
              <a:t> </a:t>
            </a:r>
            <a:r>
              <a:rPr sz="1600" spc="-5" dirty="0">
                <a:latin typeface="Times New Roman"/>
                <a:cs typeface="Times New Roman"/>
              </a:rPr>
              <a:t>Fertility</a:t>
            </a:r>
            <a:endParaRPr sz="1600">
              <a:latin typeface="Times New Roman"/>
              <a:cs typeface="Times New Roman"/>
            </a:endParaRPr>
          </a:p>
          <a:p>
            <a:pPr marL="127000" indent="-114300">
              <a:lnSpc>
                <a:spcPct val="100000"/>
              </a:lnSpc>
              <a:spcBef>
                <a:spcPts val="395"/>
              </a:spcBef>
              <a:buChar char="•"/>
              <a:tabLst>
                <a:tab pos="127000" algn="l"/>
              </a:tabLst>
            </a:pPr>
            <a:r>
              <a:rPr sz="1600" spc="-5" dirty="0">
                <a:latin typeface="Times New Roman"/>
                <a:cs typeface="Times New Roman"/>
              </a:rPr>
              <a:t>Menstrual</a:t>
            </a:r>
            <a:r>
              <a:rPr sz="1600" spc="-70" dirty="0">
                <a:latin typeface="Times New Roman"/>
                <a:cs typeface="Times New Roman"/>
              </a:rPr>
              <a:t> </a:t>
            </a:r>
            <a:r>
              <a:rPr sz="1600" spc="-5" dirty="0">
                <a:latin typeface="Times New Roman"/>
                <a:cs typeface="Times New Roman"/>
              </a:rPr>
              <a:t>Abnormalities</a:t>
            </a:r>
            <a:endParaRPr sz="1600">
              <a:latin typeface="Times New Roman"/>
              <a:cs typeface="Times New Roman"/>
            </a:endParaRPr>
          </a:p>
          <a:p>
            <a:pPr marL="127000" indent="-114300">
              <a:lnSpc>
                <a:spcPct val="100000"/>
              </a:lnSpc>
              <a:spcBef>
                <a:spcPts val="820"/>
              </a:spcBef>
              <a:buChar char="•"/>
              <a:tabLst>
                <a:tab pos="127000" algn="l"/>
              </a:tabLst>
            </a:pPr>
            <a:r>
              <a:rPr sz="1600" spc="-5" dirty="0">
                <a:latin typeface="Times New Roman"/>
                <a:cs typeface="Times New Roman"/>
              </a:rPr>
              <a:t>May Harm Development of</a:t>
            </a:r>
            <a:r>
              <a:rPr sz="1600" spc="40" dirty="0">
                <a:latin typeface="Times New Roman"/>
                <a:cs typeface="Times New Roman"/>
              </a:rPr>
              <a:t> </a:t>
            </a:r>
            <a:r>
              <a:rPr sz="1600" spc="-5" dirty="0">
                <a:latin typeface="Times New Roman"/>
                <a:cs typeface="Times New Roman"/>
              </a:rPr>
              <a:t>Infant</a:t>
            </a:r>
            <a:endParaRPr sz="1600">
              <a:latin typeface="Times New Roman"/>
              <a:cs typeface="Times New Roman"/>
            </a:endParaRPr>
          </a:p>
        </p:txBody>
      </p:sp>
      <p:sp>
        <p:nvSpPr>
          <p:cNvPr id="13" name="object 13"/>
          <p:cNvSpPr/>
          <p:nvPr/>
        </p:nvSpPr>
        <p:spPr>
          <a:xfrm>
            <a:off x="3317875" y="4503673"/>
            <a:ext cx="909955" cy="895985"/>
          </a:xfrm>
          <a:custGeom>
            <a:avLst/>
            <a:gdLst/>
            <a:ahLst/>
            <a:cxnLst/>
            <a:rect l="l" t="t" r="r" b="b"/>
            <a:pathLst>
              <a:path w="909954" h="895985">
                <a:moveTo>
                  <a:pt x="909701" y="0"/>
                </a:moveTo>
                <a:lnTo>
                  <a:pt x="0" y="895476"/>
                </a:lnTo>
              </a:path>
            </a:pathLst>
          </a:custGeom>
          <a:ln w="9524">
            <a:solidFill>
              <a:srgbClr val="EDEBE0"/>
            </a:solidFill>
          </a:ln>
        </p:spPr>
        <p:txBody>
          <a:bodyPr wrap="square" lIns="0" tIns="0" rIns="0" bIns="0" rtlCol="0"/>
          <a:lstStyle/>
          <a:p>
            <a:endParaRPr/>
          </a:p>
        </p:txBody>
      </p:sp>
      <p:sp>
        <p:nvSpPr>
          <p:cNvPr id="14" name="object 14"/>
          <p:cNvSpPr/>
          <p:nvPr/>
        </p:nvSpPr>
        <p:spPr>
          <a:xfrm>
            <a:off x="4953000" y="1365186"/>
            <a:ext cx="1477899" cy="1163637"/>
          </a:xfrm>
          <a:prstGeom prst="rect">
            <a:avLst/>
          </a:prstGeom>
          <a:blipFill>
            <a:blip r:embed="rId7" cstate="print"/>
            <a:stretch>
              <a:fillRect/>
            </a:stretch>
          </a:blipFill>
        </p:spPr>
        <p:txBody>
          <a:bodyPr wrap="square" lIns="0" tIns="0" rIns="0" bIns="0" rtlCol="0"/>
          <a:lstStyle/>
          <a:p>
            <a:endParaRPr/>
          </a:p>
        </p:txBody>
      </p:sp>
      <p:sp>
        <p:nvSpPr>
          <p:cNvPr id="15" name="object 15"/>
          <p:cNvSpPr txBox="1"/>
          <p:nvPr/>
        </p:nvSpPr>
        <p:spPr>
          <a:xfrm>
            <a:off x="6448805" y="1565460"/>
            <a:ext cx="2187575" cy="1254125"/>
          </a:xfrm>
          <a:prstGeom prst="rect">
            <a:avLst/>
          </a:prstGeom>
        </p:spPr>
        <p:txBody>
          <a:bodyPr vert="horz" wrap="square" lIns="0" tIns="90805" rIns="0" bIns="0" rtlCol="0">
            <a:spAutoFit/>
          </a:bodyPr>
          <a:lstStyle/>
          <a:p>
            <a:pPr marL="43815">
              <a:lnSpc>
                <a:spcPct val="100000"/>
              </a:lnSpc>
              <a:spcBef>
                <a:spcPts val="715"/>
              </a:spcBef>
            </a:pPr>
            <a:r>
              <a:rPr sz="1800" b="1" spc="-5" dirty="0">
                <a:latin typeface="Times New Roman"/>
                <a:cs typeface="Times New Roman"/>
              </a:rPr>
              <a:t>Brain</a:t>
            </a:r>
            <a:endParaRPr sz="1800">
              <a:latin typeface="Times New Roman"/>
              <a:cs typeface="Times New Roman"/>
            </a:endParaRPr>
          </a:p>
          <a:p>
            <a:pPr marL="127000" indent="-114300">
              <a:lnSpc>
                <a:spcPct val="100000"/>
              </a:lnSpc>
              <a:spcBef>
                <a:spcPts val="545"/>
              </a:spcBef>
              <a:buChar char="•"/>
              <a:tabLst>
                <a:tab pos="127000" algn="l"/>
              </a:tabLst>
            </a:pPr>
            <a:r>
              <a:rPr sz="1600" spc="-5" dirty="0">
                <a:latin typeface="Times New Roman"/>
                <a:cs typeface="Times New Roman"/>
              </a:rPr>
              <a:t>Depression</a:t>
            </a:r>
            <a:endParaRPr sz="1600">
              <a:latin typeface="Times New Roman"/>
              <a:cs typeface="Times New Roman"/>
            </a:endParaRPr>
          </a:p>
          <a:p>
            <a:pPr marL="127000" indent="-114300">
              <a:lnSpc>
                <a:spcPct val="100000"/>
              </a:lnSpc>
              <a:spcBef>
                <a:spcPts val="254"/>
              </a:spcBef>
              <a:buChar char="•"/>
              <a:tabLst>
                <a:tab pos="127000" algn="l"/>
              </a:tabLst>
            </a:pPr>
            <a:r>
              <a:rPr sz="1600" spc="-5" dirty="0">
                <a:latin typeface="Times New Roman"/>
                <a:cs typeface="Times New Roman"/>
              </a:rPr>
              <a:t>Decreased Concentration</a:t>
            </a:r>
            <a:endParaRPr sz="1600">
              <a:latin typeface="Times New Roman"/>
              <a:cs typeface="Times New Roman"/>
            </a:endParaRPr>
          </a:p>
          <a:p>
            <a:pPr marL="127000" indent="-114300">
              <a:lnSpc>
                <a:spcPct val="100000"/>
              </a:lnSpc>
              <a:spcBef>
                <a:spcPts val="335"/>
              </a:spcBef>
              <a:buChar char="•"/>
              <a:tabLst>
                <a:tab pos="127000" algn="l"/>
              </a:tabLst>
            </a:pPr>
            <a:r>
              <a:rPr sz="1600" spc="-5" dirty="0">
                <a:latin typeface="Times New Roman"/>
                <a:cs typeface="Times New Roman"/>
              </a:rPr>
              <a:t>General Lack of</a:t>
            </a:r>
            <a:r>
              <a:rPr sz="1600" spc="-10" dirty="0">
                <a:latin typeface="Times New Roman"/>
                <a:cs typeface="Times New Roman"/>
              </a:rPr>
              <a:t> </a:t>
            </a:r>
            <a:r>
              <a:rPr sz="1600" spc="-5" dirty="0">
                <a:latin typeface="Times New Roman"/>
                <a:cs typeface="Times New Roman"/>
              </a:rPr>
              <a:t>Interest</a:t>
            </a:r>
            <a:endParaRPr sz="1600">
              <a:latin typeface="Times New Roman"/>
              <a:cs typeface="Times New Roman"/>
            </a:endParaRPr>
          </a:p>
        </p:txBody>
      </p:sp>
      <p:sp>
        <p:nvSpPr>
          <p:cNvPr id="16" name="object 16"/>
          <p:cNvSpPr/>
          <p:nvPr/>
        </p:nvSpPr>
        <p:spPr>
          <a:xfrm>
            <a:off x="4338701" y="1576450"/>
            <a:ext cx="841375" cy="149225"/>
          </a:xfrm>
          <a:custGeom>
            <a:avLst/>
            <a:gdLst/>
            <a:ahLst/>
            <a:cxnLst/>
            <a:rect l="l" t="t" r="r" b="b"/>
            <a:pathLst>
              <a:path w="841375" h="149225">
                <a:moveTo>
                  <a:pt x="0" y="0"/>
                </a:moveTo>
                <a:lnTo>
                  <a:pt x="841375" y="149225"/>
                </a:lnTo>
              </a:path>
            </a:pathLst>
          </a:custGeom>
          <a:ln w="9525">
            <a:solidFill>
              <a:srgbClr val="EDEBE0"/>
            </a:solidFill>
          </a:ln>
        </p:spPr>
        <p:txBody>
          <a:bodyPr wrap="square" lIns="0" tIns="0" rIns="0" bIns="0" rtlCol="0"/>
          <a:lstStyle/>
          <a:p>
            <a:endParaRPr/>
          </a:p>
        </p:txBody>
      </p:sp>
      <p:sp>
        <p:nvSpPr>
          <p:cNvPr id="17" name="object 17"/>
          <p:cNvSpPr/>
          <p:nvPr/>
        </p:nvSpPr>
        <p:spPr>
          <a:xfrm>
            <a:off x="5410200" y="3076575"/>
            <a:ext cx="995362" cy="1296924"/>
          </a:xfrm>
          <a:prstGeom prst="rect">
            <a:avLst/>
          </a:prstGeom>
          <a:blipFill>
            <a:blip r:embed="rId8" cstate="print"/>
            <a:stretch>
              <a:fillRect/>
            </a:stretch>
          </a:blipFill>
        </p:spPr>
        <p:txBody>
          <a:bodyPr wrap="square" lIns="0" tIns="0" rIns="0" bIns="0" rtlCol="0"/>
          <a:lstStyle/>
          <a:p>
            <a:endParaRPr/>
          </a:p>
        </p:txBody>
      </p:sp>
      <p:sp>
        <p:nvSpPr>
          <p:cNvPr id="18" name="object 18"/>
          <p:cNvSpPr txBox="1"/>
          <p:nvPr/>
        </p:nvSpPr>
        <p:spPr>
          <a:xfrm>
            <a:off x="6555105" y="3240785"/>
            <a:ext cx="1911350" cy="1584325"/>
          </a:xfrm>
          <a:prstGeom prst="rect">
            <a:avLst/>
          </a:prstGeom>
        </p:spPr>
        <p:txBody>
          <a:bodyPr vert="horz" wrap="square" lIns="0" tIns="12700" rIns="0" bIns="0" rtlCol="0">
            <a:spAutoFit/>
          </a:bodyPr>
          <a:lstStyle/>
          <a:p>
            <a:pPr marL="12700">
              <a:lnSpc>
                <a:spcPts val="2110"/>
              </a:lnSpc>
              <a:spcBef>
                <a:spcPts val="100"/>
              </a:spcBef>
            </a:pPr>
            <a:r>
              <a:rPr sz="1800" b="1" dirty="0">
                <a:latin typeface="Times New Roman"/>
                <a:cs typeface="Times New Roman"/>
              </a:rPr>
              <a:t>Heart</a:t>
            </a:r>
            <a:endParaRPr sz="1800">
              <a:latin typeface="Times New Roman"/>
              <a:cs typeface="Times New Roman"/>
            </a:endParaRPr>
          </a:p>
          <a:p>
            <a:pPr marL="127000" indent="-114300">
              <a:lnSpc>
                <a:spcPts val="1870"/>
              </a:lnSpc>
              <a:buSzPct val="90625"/>
              <a:buChar char="•"/>
              <a:tabLst>
                <a:tab pos="127000" algn="l"/>
              </a:tabLst>
            </a:pPr>
            <a:r>
              <a:rPr sz="1600" spc="-5" dirty="0">
                <a:latin typeface="Times New Roman"/>
                <a:cs typeface="Times New Roman"/>
              </a:rPr>
              <a:t>Decreased Heart</a:t>
            </a:r>
            <a:r>
              <a:rPr sz="1600" spc="-10" dirty="0">
                <a:latin typeface="Times New Roman"/>
                <a:cs typeface="Times New Roman"/>
              </a:rPr>
              <a:t> </a:t>
            </a:r>
            <a:r>
              <a:rPr sz="1600" spc="-5" dirty="0">
                <a:latin typeface="Times New Roman"/>
                <a:cs typeface="Times New Roman"/>
              </a:rPr>
              <a:t>Rate</a:t>
            </a:r>
            <a:endParaRPr sz="1600">
              <a:latin typeface="Times New Roman"/>
              <a:cs typeface="Times New Roman"/>
            </a:endParaRPr>
          </a:p>
          <a:p>
            <a:pPr marL="127000" indent="-114300">
              <a:lnSpc>
                <a:spcPct val="100000"/>
              </a:lnSpc>
              <a:spcBef>
                <a:spcPts val="35"/>
              </a:spcBef>
              <a:buSzPct val="90625"/>
              <a:buChar char="•"/>
              <a:tabLst>
                <a:tab pos="127000" algn="l"/>
              </a:tabLst>
            </a:pPr>
            <a:r>
              <a:rPr sz="1600" spc="-5" dirty="0">
                <a:latin typeface="Times New Roman"/>
                <a:cs typeface="Times New Roman"/>
              </a:rPr>
              <a:t>Increased/Decreased</a:t>
            </a:r>
            <a:endParaRPr sz="1600">
              <a:latin typeface="Times New Roman"/>
              <a:cs typeface="Times New Roman"/>
            </a:endParaRPr>
          </a:p>
          <a:p>
            <a:pPr marL="127000">
              <a:lnSpc>
                <a:spcPct val="100000"/>
              </a:lnSpc>
              <a:spcBef>
                <a:spcPts val="195"/>
              </a:spcBef>
            </a:pPr>
            <a:r>
              <a:rPr sz="1600" spc="-5" dirty="0">
                <a:latin typeface="Times New Roman"/>
                <a:cs typeface="Times New Roman"/>
              </a:rPr>
              <a:t>Blood</a:t>
            </a:r>
            <a:r>
              <a:rPr sz="1600" spc="-75" dirty="0">
                <a:latin typeface="Times New Roman"/>
                <a:cs typeface="Times New Roman"/>
              </a:rPr>
              <a:t> </a:t>
            </a:r>
            <a:r>
              <a:rPr sz="1600" spc="-5" dirty="0">
                <a:latin typeface="Times New Roman"/>
                <a:cs typeface="Times New Roman"/>
              </a:rPr>
              <a:t>Pressure</a:t>
            </a:r>
            <a:endParaRPr sz="1600">
              <a:latin typeface="Times New Roman"/>
              <a:cs typeface="Times New Roman"/>
            </a:endParaRPr>
          </a:p>
          <a:p>
            <a:pPr marL="127000" marR="248285" indent="-114300">
              <a:lnSpc>
                <a:spcPct val="110000"/>
              </a:lnSpc>
              <a:buSzPct val="90625"/>
              <a:buChar char="•"/>
              <a:tabLst>
                <a:tab pos="127000" algn="l"/>
              </a:tabLst>
            </a:pPr>
            <a:r>
              <a:rPr sz="1600" spc="-5" dirty="0">
                <a:latin typeface="Times New Roman"/>
                <a:cs typeface="Times New Roman"/>
              </a:rPr>
              <a:t>Decreased</a:t>
            </a:r>
            <a:r>
              <a:rPr sz="1600" spc="-35" dirty="0">
                <a:latin typeface="Times New Roman"/>
                <a:cs typeface="Times New Roman"/>
              </a:rPr>
              <a:t> </a:t>
            </a:r>
            <a:r>
              <a:rPr sz="1600" spc="-5" dirty="0">
                <a:latin typeface="Times New Roman"/>
                <a:cs typeface="Times New Roman"/>
              </a:rPr>
              <a:t>Cardiac  Output</a:t>
            </a:r>
            <a:endParaRPr sz="1600">
              <a:latin typeface="Times New Roman"/>
              <a:cs typeface="Times New Roman"/>
            </a:endParaRPr>
          </a:p>
        </p:txBody>
      </p:sp>
      <p:sp>
        <p:nvSpPr>
          <p:cNvPr id="19" name="object 19"/>
          <p:cNvSpPr/>
          <p:nvPr/>
        </p:nvSpPr>
        <p:spPr>
          <a:xfrm>
            <a:off x="5072126" y="2962275"/>
            <a:ext cx="776605" cy="522605"/>
          </a:xfrm>
          <a:custGeom>
            <a:avLst/>
            <a:gdLst/>
            <a:ahLst/>
            <a:cxnLst/>
            <a:rect l="l" t="t" r="r" b="b"/>
            <a:pathLst>
              <a:path w="776604" h="522604">
                <a:moveTo>
                  <a:pt x="0" y="0"/>
                </a:moveTo>
                <a:lnTo>
                  <a:pt x="776224" y="522350"/>
                </a:lnTo>
              </a:path>
            </a:pathLst>
          </a:custGeom>
          <a:ln w="9525">
            <a:solidFill>
              <a:srgbClr val="EDEBE0"/>
            </a:solidFill>
          </a:ln>
        </p:spPr>
        <p:txBody>
          <a:bodyPr wrap="square" lIns="0" tIns="0" rIns="0" bIns="0" rtlCol="0"/>
          <a:lstStyle/>
          <a:p>
            <a:endParaRPr/>
          </a:p>
        </p:txBody>
      </p:sp>
      <p:sp>
        <p:nvSpPr>
          <p:cNvPr id="20" name="object 20"/>
          <p:cNvSpPr/>
          <p:nvPr/>
        </p:nvSpPr>
        <p:spPr>
          <a:xfrm>
            <a:off x="5403850" y="5032375"/>
            <a:ext cx="855662" cy="1247775"/>
          </a:xfrm>
          <a:prstGeom prst="rect">
            <a:avLst/>
          </a:prstGeom>
          <a:blipFill>
            <a:blip r:embed="rId9" cstate="print"/>
            <a:stretch>
              <a:fillRect/>
            </a:stretch>
          </a:blipFill>
        </p:spPr>
        <p:txBody>
          <a:bodyPr wrap="square" lIns="0" tIns="0" rIns="0" bIns="0" rtlCol="0"/>
          <a:lstStyle/>
          <a:p>
            <a:endParaRPr/>
          </a:p>
        </p:txBody>
      </p:sp>
      <p:sp>
        <p:nvSpPr>
          <p:cNvPr id="21" name="object 21"/>
          <p:cNvSpPr txBox="1"/>
          <p:nvPr/>
        </p:nvSpPr>
        <p:spPr>
          <a:xfrm>
            <a:off x="6523481" y="4930126"/>
            <a:ext cx="1759585" cy="1405255"/>
          </a:xfrm>
          <a:prstGeom prst="rect">
            <a:avLst/>
          </a:prstGeom>
        </p:spPr>
        <p:txBody>
          <a:bodyPr vert="horz" wrap="square" lIns="0" tIns="152400" rIns="0" bIns="0" rtlCol="0">
            <a:spAutoFit/>
          </a:bodyPr>
          <a:lstStyle/>
          <a:p>
            <a:pPr marL="12700">
              <a:lnSpc>
                <a:spcPct val="100000"/>
              </a:lnSpc>
              <a:spcBef>
                <a:spcPts val="1200"/>
              </a:spcBef>
            </a:pPr>
            <a:r>
              <a:rPr sz="1800" b="1" spc="-5" dirty="0">
                <a:latin typeface="Times New Roman"/>
                <a:cs typeface="Times New Roman"/>
              </a:rPr>
              <a:t>Kidneys</a:t>
            </a:r>
            <a:endParaRPr sz="1800">
              <a:latin typeface="Times New Roman"/>
              <a:cs typeface="Times New Roman"/>
            </a:endParaRPr>
          </a:p>
          <a:p>
            <a:pPr marL="127000" indent="-114300">
              <a:lnSpc>
                <a:spcPct val="100000"/>
              </a:lnSpc>
              <a:spcBef>
                <a:spcPts val="975"/>
              </a:spcBef>
              <a:buChar char="•"/>
              <a:tabLst>
                <a:tab pos="127000" algn="l"/>
              </a:tabLst>
            </a:pPr>
            <a:r>
              <a:rPr sz="1600" spc="-5" dirty="0">
                <a:latin typeface="Times New Roman"/>
                <a:cs typeface="Times New Roman"/>
              </a:rPr>
              <a:t>Decreased</a:t>
            </a:r>
            <a:r>
              <a:rPr sz="1600" spc="-25" dirty="0">
                <a:latin typeface="Times New Roman"/>
                <a:cs typeface="Times New Roman"/>
              </a:rPr>
              <a:t> </a:t>
            </a:r>
            <a:r>
              <a:rPr sz="1600" spc="-5" dirty="0">
                <a:latin typeface="Times New Roman"/>
                <a:cs typeface="Times New Roman"/>
              </a:rPr>
              <a:t>Function</a:t>
            </a:r>
            <a:endParaRPr sz="1600">
              <a:latin typeface="Times New Roman"/>
              <a:cs typeface="Times New Roman"/>
            </a:endParaRPr>
          </a:p>
          <a:p>
            <a:pPr marL="127000" marR="10160" indent="-114300">
              <a:lnSpc>
                <a:spcPts val="2400"/>
              </a:lnSpc>
              <a:spcBef>
                <a:spcPts val="65"/>
              </a:spcBef>
              <a:buChar char="•"/>
              <a:tabLst>
                <a:tab pos="127000" algn="l"/>
              </a:tabLst>
            </a:pPr>
            <a:r>
              <a:rPr sz="1600" spc="-5" dirty="0">
                <a:latin typeface="Times New Roman"/>
                <a:cs typeface="Times New Roman"/>
              </a:rPr>
              <a:t>Fluid Retention</a:t>
            </a:r>
            <a:r>
              <a:rPr sz="1600" spc="-30" dirty="0">
                <a:latin typeface="Times New Roman"/>
                <a:cs typeface="Times New Roman"/>
              </a:rPr>
              <a:t> </a:t>
            </a:r>
            <a:r>
              <a:rPr sz="1600" spc="-5" dirty="0">
                <a:latin typeface="Times New Roman"/>
                <a:cs typeface="Times New Roman"/>
              </a:rPr>
              <a:t>and  </a:t>
            </a:r>
            <a:r>
              <a:rPr sz="1600" spc="-10" dirty="0">
                <a:latin typeface="Times New Roman"/>
                <a:cs typeface="Times New Roman"/>
              </a:rPr>
              <a:t>Edema</a:t>
            </a:r>
            <a:endParaRPr sz="1600">
              <a:latin typeface="Times New Roman"/>
              <a:cs typeface="Times New Roman"/>
            </a:endParaRPr>
          </a:p>
        </p:txBody>
      </p:sp>
      <p:sp>
        <p:nvSpPr>
          <p:cNvPr id="22" name="object 22"/>
          <p:cNvSpPr/>
          <p:nvPr/>
        </p:nvSpPr>
        <p:spPr>
          <a:xfrm>
            <a:off x="4705350" y="3637026"/>
            <a:ext cx="909955" cy="1438275"/>
          </a:xfrm>
          <a:custGeom>
            <a:avLst/>
            <a:gdLst/>
            <a:ahLst/>
            <a:cxnLst/>
            <a:rect l="l" t="t" r="r" b="b"/>
            <a:pathLst>
              <a:path w="909954" h="1438275">
                <a:moveTo>
                  <a:pt x="909701" y="1438148"/>
                </a:moveTo>
                <a:lnTo>
                  <a:pt x="264795" y="0"/>
                </a:lnTo>
                <a:lnTo>
                  <a:pt x="0" y="0"/>
                </a:lnTo>
              </a:path>
            </a:pathLst>
          </a:custGeom>
          <a:ln w="9525">
            <a:solidFill>
              <a:srgbClr val="EDEBE0"/>
            </a:solidFill>
          </a:ln>
        </p:spPr>
        <p:txBody>
          <a:bodyPr wrap="square" lIns="0" tIns="0" rIns="0" bIns="0" rtlCol="0"/>
          <a:lstStyle/>
          <a:p>
            <a:endParaRPr/>
          </a:p>
        </p:txBody>
      </p:sp>
      <p:sp>
        <p:nvSpPr>
          <p:cNvPr id="23" name="object 23"/>
          <p:cNvSpPr txBox="1">
            <a:spLocks noGrp="1"/>
          </p:cNvSpPr>
          <p:nvPr>
            <p:ph type="title"/>
          </p:nvPr>
        </p:nvSpPr>
        <p:spPr>
          <a:xfrm>
            <a:off x="0" y="207086"/>
            <a:ext cx="8723578" cy="1594667"/>
          </a:xfrm>
          <a:prstGeom prst="rect">
            <a:avLst/>
          </a:prstGeom>
        </p:spPr>
        <p:txBody>
          <a:bodyPr vert="horz" wrap="square" lIns="0" tIns="12065" rIns="0" bIns="0" rtlCol="0">
            <a:spAutoFit/>
          </a:bodyPr>
          <a:lstStyle/>
          <a:p>
            <a:pPr marL="2056764" marR="5080" indent="-1452880" algn="l">
              <a:lnSpc>
                <a:spcPct val="100000"/>
              </a:lnSpc>
              <a:spcBef>
                <a:spcPts val="95"/>
              </a:spcBef>
            </a:pPr>
            <a:r>
              <a:rPr lang="en-GB" sz="3400" spc="-25" dirty="0"/>
              <a:t>Pathophysiological consequences of thyroid     hormone deficiency
</a:t>
            </a:r>
            <a:endParaRPr sz="3400" dirty="0"/>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20420" y="207086"/>
            <a:ext cx="8303158" cy="1690078"/>
          </a:xfrm>
          <a:prstGeom prst="rect">
            <a:avLst/>
          </a:prstGeom>
        </p:spPr>
        <p:txBody>
          <a:bodyPr vert="horz" wrap="square" lIns="0" tIns="106553" rIns="0" bIns="0" rtlCol="0">
            <a:spAutoFit/>
          </a:bodyPr>
          <a:lstStyle/>
          <a:p>
            <a:pPr marL="2141220" marR="5080" indent="-1450975">
              <a:lnSpc>
                <a:spcPct val="100000"/>
              </a:lnSpc>
              <a:spcBef>
                <a:spcPts val="95"/>
              </a:spcBef>
            </a:pPr>
            <a:r>
              <a:rPr lang="en-GB" sz="3400" spc="-25" dirty="0"/>
              <a:t>Pathophysiological consequences of thyroid hormone deficiency
</a:t>
            </a:r>
            <a:endParaRPr sz="3400" dirty="0"/>
          </a:p>
        </p:txBody>
      </p:sp>
      <p:sp>
        <p:nvSpPr>
          <p:cNvPr id="3" name="object 3"/>
          <p:cNvSpPr txBox="1"/>
          <p:nvPr/>
        </p:nvSpPr>
        <p:spPr>
          <a:xfrm>
            <a:off x="329590" y="1586229"/>
            <a:ext cx="8566150" cy="4645502"/>
          </a:xfrm>
          <a:prstGeom prst="rect">
            <a:avLst/>
          </a:prstGeom>
        </p:spPr>
        <p:txBody>
          <a:bodyPr vert="horz" wrap="square" lIns="0" tIns="53975" rIns="0" bIns="0" rtlCol="0">
            <a:spAutoFit/>
          </a:bodyPr>
          <a:lstStyle/>
          <a:p>
            <a:pPr marL="355600" marR="786765" indent="-342900">
              <a:lnSpc>
                <a:spcPts val="2590"/>
              </a:lnSpc>
              <a:spcBef>
                <a:spcPts val="425"/>
              </a:spcBef>
              <a:buFont typeface="Arial"/>
              <a:buChar char="•"/>
              <a:tabLst>
                <a:tab pos="354965" algn="l"/>
                <a:tab pos="355600" algn="l"/>
              </a:tabLst>
            </a:pPr>
            <a:r>
              <a:rPr lang="en-GB" sz="2400" b="1" spc="-10" dirty="0">
                <a:solidFill>
                  <a:srgbClr val="30859C"/>
                </a:solidFill>
                <a:latin typeface="Times New Roman"/>
                <a:cs typeface="Times New Roman"/>
              </a:rPr>
              <a:t>slow decomposition of mucopolysaccharides, infiltrate the dermis, retain water and form </a:t>
            </a:r>
            <a:r>
              <a:rPr lang="en-GB" sz="2400" b="1" spc="-10" dirty="0" err="1">
                <a:solidFill>
                  <a:srgbClr val="30859C"/>
                </a:solidFill>
                <a:latin typeface="Times New Roman"/>
                <a:cs typeface="Times New Roman"/>
              </a:rPr>
              <a:t>edema</a:t>
            </a:r>
            <a:r>
              <a:rPr lang="en-GB" sz="2400" b="1" spc="-10" dirty="0">
                <a:solidFill>
                  <a:srgbClr val="30859C"/>
                </a:solidFill>
                <a:latin typeface="Times New Roman"/>
                <a:cs typeface="Times New Roman"/>
              </a:rPr>
              <a:t> (</a:t>
            </a:r>
            <a:r>
              <a:rPr lang="en-GB" sz="2400" b="1" spc="-10" dirty="0" err="1">
                <a:solidFill>
                  <a:srgbClr val="30859C"/>
                </a:solidFill>
                <a:latin typeface="Times New Roman"/>
                <a:cs typeface="Times New Roman"/>
              </a:rPr>
              <a:t>mixedema</a:t>
            </a:r>
            <a:r>
              <a:rPr lang="en-GB" sz="2400" b="1" spc="-10" dirty="0">
                <a:solidFill>
                  <a:srgbClr val="30859C"/>
                </a:solidFill>
                <a:latin typeface="Times New Roman"/>
                <a:cs typeface="Times New Roman"/>
              </a:rPr>
              <a:t>)
slow conversion of carotene into vitamin A, accumulation of carotenoid pigment in the skin (yellowish </a:t>
            </a:r>
            <a:r>
              <a:rPr lang="en-GB" sz="2400" b="1" spc="-10" dirty="0" err="1">
                <a:solidFill>
                  <a:srgbClr val="30859C"/>
                </a:solidFill>
                <a:latin typeface="Times New Roman"/>
                <a:cs typeface="Times New Roman"/>
              </a:rPr>
              <a:t>color</a:t>
            </a:r>
            <a:r>
              <a:rPr lang="en-GB" sz="2400" b="1" spc="-10" dirty="0">
                <a:solidFill>
                  <a:srgbClr val="30859C"/>
                </a:solidFill>
                <a:latin typeface="Times New Roman"/>
                <a:cs typeface="Times New Roman"/>
              </a:rPr>
              <a:t>)
slow metabolism (intellectual and motor functions)
slowed down , hypothermia, skin dry and cold, patients gain weight)
decreased synthesis of beta-adrenergic receptors, decreased sympathetic tone (bradycardia, decreased minute heart volume, decreased bowel motility and constipation, decreased muscle tone and hyporeflexia)
finding bradycardia and hypothermia – think of hypothyroidism</a:t>
            </a:r>
            <a:endParaRPr sz="2400" dirty="0">
              <a:latin typeface="Times New Roman"/>
              <a:cs typeface="Times New Roman"/>
            </a:endParaRP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267396" y="295894"/>
            <a:ext cx="6609208" cy="1380506"/>
          </a:xfrm>
          <a:prstGeom prst="rect">
            <a:avLst/>
          </a:prstGeom>
        </p:spPr>
        <p:txBody>
          <a:bodyPr vert="horz" wrap="square" lIns="0" tIns="13335" rIns="0" bIns="0" rtlCol="0">
            <a:spAutoFit/>
          </a:bodyPr>
          <a:lstStyle/>
          <a:p>
            <a:pPr marL="12700">
              <a:lnSpc>
                <a:spcPct val="100000"/>
              </a:lnSpc>
              <a:spcBef>
                <a:spcPts val="105"/>
              </a:spcBef>
            </a:pPr>
            <a:r>
              <a:rPr lang="en-GB" sz="4400" spc="-20" dirty="0"/>
              <a:t>Pathogenesis of </a:t>
            </a:r>
            <a:r>
              <a:rPr lang="en-GB" sz="4400" spc="-20" dirty="0" err="1"/>
              <a:t>myxedema</a:t>
            </a:r>
            <a:r>
              <a:rPr lang="en-GB" sz="4400" spc="-20" dirty="0"/>
              <a:t>
</a:t>
            </a:r>
            <a:endParaRPr sz="4400" dirty="0"/>
          </a:p>
        </p:txBody>
      </p:sp>
      <p:sp>
        <p:nvSpPr>
          <p:cNvPr id="3" name="object 3"/>
          <p:cNvSpPr txBox="1"/>
          <p:nvPr/>
        </p:nvSpPr>
        <p:spPr>
          <a:xfrm>
            <a:off x="609600" y="1371600"/>
            <a:ext cx="7772400" cy="2115964"/>
          </a:xfrm>
          <a:prstGeom prst="rect">
            <a:avLst/>
          </a:prstGeom>
          <a:ln w="9525">
            <a:solidFill>
              <a:srgbClr val="000000"/>
            </a:solidFill>
          </a:ln>
        </p:spPr>
        <p:txBody>
          <a:bodyPr vert="horz" wrap="square" lIns="0" tIns="0" rIns="0" bIns="0" rtlCol="0">
            <a:spAutoFit/>
          </a:bodyPr>
          <a:lstStyle/>
          <a:p>
            <a:pPr marL="434340" indent="-342900">
              <a:lnSpc>
                <a:spcPts val="3285"/>
              </a:lnSpc>
              <a:buFont typeface="Arial"/>
              <a:buChar char="•"/>
              <a:tabLst>
                <a:tab pos="433705" algn="l"/>
                <a:tab pos="434340" algn="l"/>
              </a:tabLst>
            </a:pPr>
            <a:r>
              <a:rPr lang="en-GB" sz="2800" spc="-5" dirty="0">
                <a:latin typeface="Times New Roman"/>
                <a:cs typeface="Times New Roman"/>
              </a:rPr>
              <a:t>increased permeability of capillaries
slowed lymph circulation
Increasing the content of mucopolysaccharides in interstitial fluid (hyaluronic acid and chondroitin </a:t>
            </a:r>
            <a:r>
              <a:rPr lang="en-GB" sz="2800" spc="-5" dirty="0" err="1">
                <a:latin typeface="Times New Roman"/>
                <a:cs typeface="Times New Roman"/>
              </a:rPr>
              <a:t>sulfate</a:t>
            </a:r>
            <a:r>
              <a:rPr lang="en-GB" sz="2800" spc="-5" dirty="0">
                <a:latin typeface="Times New Roman"/>
                <a:cs typeface="Times New Roman"/>
              </a:rPr>
              <a:t> B)</a:t>
            </a:r>
            <a:endParaRPr sz="2800" dirty="0">
              <a:latin typeface="Times New Roman"/>
              <a:cs typeface="Times New Roman"/>
            </a:endParaRPr>
          </a:p>
        </p:txBody>
      </p:sp>
      <p:sp>
        <p:nvSpPr>
          <p:cNvPr id="4" name="object 4"/>
          <p:cNvSpPr txBox="1"/>
          <p:nvPr/>
        </p:nvSpPr>
        <p:spPr>
          <a:xfrm>
            <a:off x="685800" y="4419600"/>
            <a:ext cx="7772400" cy="1056700"/>
          </a:xfrm>
          <a:prstGeom prst="rect">
            <a:avLst/>
          </a:prstGeom>
          <a:ln w="9525">
            <a:solidFill>
              <a:srgbClr val="000000"/>
            </a:solidFill>
          </a:ln>
        </p:spPr>
        <p:txBody>
          <a:bodyPr vert="horz" wrap="square" lIns="0" tIns="33020" rIns="0" bIns="0" rtlCol="0">
            <a:spAutoFit/>
          </a:bodyPr>
          <a:lstStyle/>
          <a:p>
            <a:pPr marL="156210">
              <a:lnSpc>
                <a:spcPct val="100000"/>
              </a:lnSpc>
              <a:spcBef>
                <a:spcPts val="260"/>
              </a:spcBef>
            </a:pPr>
            <a:r>
              <a:rPr lang="en-GB" sz="3200" spc="-5" dirty="0">
                <a:latin typeface="Times New Roman"/>
                <a:cs typeface="Times New Roman"/>
              </a:rPr>
              <a:t>"trapping " sodium, protein and water
</a:t>
            </a:r>
            <a:endParaRPr sz="3200" dirty="0">
              <a:latin typeface="Times New Roman"/>
              <a:cs typeface="Times New Roman"/>
            </a:endParaRPr>
          </a:p>
        </p:txBody>
      </p:sp>
      <p:sp>
        <p:nvSpPr>
          <p:cNvPr id="5" name="object 5"/>
          <p:cNvSpPr txBox="1"/>
          <p:nvPr/>
        </p:nvSpPr>
        <p:spPr>
          <a:xfrm>
            <a:off x="3048000" y="5715000"/>
            <a:ext cx="3048000" cy="1057341"/>
          </a:xfrm>
          <a:prstGeom prst="rect">
            <a:avLst/>
          </a:prstGeom>
          <a:ln w="9525">
            <a:solidFill>
              <a:srgbClr val="000000"/>
            </a:solidFill>
          </a:ln>
        </p:spPr>
        <p:txBody>
          <a:bodyPr vert="horz" wrap="square" lIns="0" tIns="33655" rIns="0" bIns="0" rtlCol="0">
            <a:spAutoFit/>
          </a:bodyPr>
          <a:lstStyle/>
          <a:p>
            <a:pPr marL="642620">
              <a:lnSpc>
                <a:spcPct val="100000"/>
              </a:lnSpc>
              <a:spcBef>
                <a:spcPts val="265"/>
              </a:spcBef>
            </a:pPr>
            <a:r>
              <a:rPr lang="en-GB" sz="3200" b="1" spc="-10" dirty="0" err="1">
                <a:solidFill>
                  <a:srgbClr val="E36C09"/>
                </a:solidFill>
                <a:latin typeface="Times New Roman"/>
                <a:cs typeface="Times New Roman"/>
              </a:rPr>
              <a:t>Myxedema</a:t>
            </a:r>
            <a:r>
              <a:rPr lang="en-GB" sz="3200" b="1" spc="-10" dirty="0">
                <a:solidFill>
                  <a:srgbClr val="E36C09"/>
                </a:solidFill>
                <a:latin typeface="Times New Roman"/>
                <a:cs typeface="Times New Roman"/>
              </a:rPr>
              <a:t>
</a:t>
            </a:r>
            <a:endParaRPr sz="3200" dirty="0">
              <a:latin typeface="Times New Roman"/>
              <a:cs typeface="Times New Roman"/>
            </a:endParaRPr>
          </a:p>
        </p:txBody>
      </p:sp>
      <p:sp>
        <p:nvSpPr>
          <p:cNvPr id="6" name="object 6"/>
          <p:cNvSpPr/>
          <p:nvPr/>
        </p:nvSpPr>
        <p:spPr>
          <a:xfrm>
            <a:off x="4457700" y="3657600"/>
            <a:ext cx="76200" cy="762000"/>
          </a:xfrm>
          <a:custGeom>
            <a:avLst/>
            <a:gdLst/>
            <a:ahLst/>
            <a:cxnLst/>
            <a:rect l="l" t="t" r="r" b="b"/>
            <a:pathLst>
              <a:path w="76200" h="762000">
                <a:moveTo>
                  <a:pt x="31750" y="685800"/>
                </a:moveTo>
                <a:lnTo>
                  <a:pt x="0" y="685800"/>
                </a:lnTo>
                <a:lnTo>
                  <a:pt x="38100" y="762000"/>
                </a:lnTo>
                <a:lnTo>
                  <a:pt x="69850" y="698500"/>
                </a:lnTo>
                <a:lnTo>
                  <a:pt x="31750" y="698500"/>
                </a:lnTo>
                <a:lnTo>
                  <a:pt x="31750" y="685800"/>
                </a:lnTo>
                <a:close/>
              </a:path>
              <a:path w="76200" h="762000">
                <a:moveTo>
                  <a:pt x="44450" y="0"/>
                </a:moveTo>
                <a:lnTo>
                  <a:pt x="31750" y="0"/>
                </a:lnTo>
                <a:lnTo>
                  <a:pt x="31750" y="698500"/>
                </a:lnTo>
                <a:lnTo>
                  <a:pt x="44450" y="698500"/>
                </a:lnTo>
                <a:lnTo>
                  <a:pt x="44450" y="0"/>
                </a:lnTo>
                <a:close/>
              </a:path>
              <a:path w="76200" h="762000">
                <a:moveTo>
                  <a:pt x="76200" y="685800"/>
                </a:moveTo>
                <a:lnTo>
                  <a:pt x="44450" y="685800"/>
                </a:lnTo>
                <a:lnTo>
                  <a:pt x="44450" y="698500"/>
                </a:lnTo>
                <a:lnTo>
                  <a:pt x="69850" y="698500"/>
                </a:lnTo>
                <a:lnTo>
                  <a:pt x="76200" y="685800"/>
                </a:lnTo>
                <a:close/>
              </a:path>
            </a:pathLst>
          </a:custGeom>
          <a:solidFill>
            <a:srgbClr val="000000"/>
          </a:solidFill>
        </p:spPr>
        <p:txBody>
          <a:bodyPr wrap="square" lIns="0" tIns="0" rIns="0" bIns="0" rtlCol="0"/>
          <a:lstStyle/>
          <a:p>
            <a:endParaRPr/>
          </a:p>
        </p:txBody>
      </p:sp>
      <p:sp>
        <p:nvSpPr>
          <p:cNvPr id="7" name="object 7"/>
          <p:cNvSpPr/>
          <p:nvPr/>
        </p:nvSpPr>
        <p:spPr>
          <a:xfrm>
            <a:off x="4457700" y="5181600"/>
            <a:ext cx="76200" cy="533400"/>
          </a:xfrm>
          <a:custGeom>
            <a:avLst/>
            <a:gdLst/>
            <a:ahLst/>
            <a:cxnLst/>
            <a:rect l="l" t="t" r="r" b="b"/>
            <a:pathLst>
              <a:path w="76200" h="533400">
                <a:moveTo>
                  <a:pt x="31750" y="457200"/>
                </a:moveTo>
                <a:lnTo>
                  <a:pt x="0" y="457200"/>
                </a:lnTo>
                <a:lnTo>
                  <a:pt x="38100" y="533400"/>
                </a:lnTo>
                <a:lnTo>
                  <a:pt x="69850" y="469900"/>
                </a:lnTo>
                <a:lnTo>
                  <a:pt x="31750" y="469900"/>
                </a:lnTo>
                <a:lnTo>
                  <a:pt x="31750" y="457200"/>
                </a:lnTo>
                <a:close/>
              </a:path>
              <a:path w="76200" h="533400">
                <a:moveTo>
                  <a:pt x="44450" y="0"/>
                </a:moveTo>
                <a:lnTo>
                  <a:pt x="31750" y="0"/>
                </a:lnTo>
                <a:lnTo>
                  <a:pt x="31750" y="469900"/>
                </a:lnTo>
                <a:lnTo>
                  <a:pt x="44450" y="469900"/>
                </a:lnTo>
                <a:lnTo>
                  <a:pt x="44450" y="0"/>
                </a:lnTo>
                <a:close/>
              </a:path>
              <a:path w="76200" h="533400">
                <a:moveTo>
                  <a:pt x="76200" y="457200"/>
                </a:moveTo>
                <a:lnTo>
                  <a:pt x="44450" y="457200"/>
                </a:lnTo>
                <a:lnTo>
                  <a:pt x="44450" y="469900"/>
                </a:lnTo>
                <a:lnTo>
                  <a:pt x="69850" y="469900"/>
                </a:lnTo>
                <a:lnTo>
                  <a:pt x="76200" y="457200"/>
                </a:lnTo>
                <a:close/>
              </a:path>
            </a:pathLst>
          </a:custGeom>
          <a:solidFill>
            <a:srgbClr val="000000"/>
          </a:solidFill>
        </p:spPr>
        <p:txBody>
          <a:bodyPr wrap="square" lIns="0" tIns="0" rIns="0" bIns="0" rtlCol="0"/>
          <a:lstStyle/>
          <a:p>
            <a:endParaRPr/>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59545" y="457200"/>
            <a:ext cx="8463890" cy="1380506"/>
          </a:xfrm>
          <a:prstGeom prst="rect">
            <a:avLst/>
          </a:prstGeom>
        </p:spPr>
        <p:txBody>
          <a:bodyPr vert="horz" wrap="square" lIns="0" tIns="13335" rIns="0" bIns="0" rtlCol="0">
            <a:spAutoFit/>
          </a:bodyPr>
          <a:lstStyle/>
          <a:p>
            <a:pPr marL="12700">
              <a:lnSpc>
                <a:spcPct val="100000"/>
              </a:lnSpc>
              <a:spcBef>
                <a:spcPts val="105"/>
              </a:spcBef>
            </a:pPr>
            <a:r>
              <a:rPr lang="en-GB" sz="4400" spc="-15" dirty="0"/>
              <a:t>Clinical picture of hypothyroidism
</a:t>
            </a:r>
            <a:endParaRPr sz="4400" dirty="0"/>
          </a:p>
        </p:txBody>
      </p:sp>
      <p:sp>
        <p:nvSpPr>
          <p:cNvPr id="3" name="object 3"/>
          <p:cNvSpPr txBox="1">
            <a:spLocks noGrp="1"/>
          </p:cNvSpPr>
          <p:nvPr>
            <p:ph type="body" idx="1"/>
          </p:nvPr>
        </p:nvSpPr>
        <p:spPr>
          <a:xfrm>
            <a:off x="457200" y="1735267"/>
            <a:ext cx="9525000" cy="3387466"/>
          </a:xfrm>
          <a:prstGeom prst="rect">
            <a:avLst/>
          </a:prstGeom>
        </p:spPr>
        <p:txBody>
          <a:bodyPr vert="horz" wrap="square" lIns="0" tIns="12065" rIns="0" bIns="0" rtlCol="0">
            <a:spAutoFit/>
          </a:bodyPr>
          <a:lstStyle/>
          <a:p>
            <a:pPr marL="894715" marR="5080" indent="-845185" algn="l">
              <a:lnSpc>
                <a:spcPct val="100000"/>
              </a:lnSpc>
              <a:spcBef>
                <a:spcPts val="95"/>
              </a:spcBef>
            </a:pPr>
            <a:r>
              <a:rPr lang="en-GB" sz="3600" spc="-10" dirty="0"/>
              <a:t>Hypothyroidism is an insidious disease </a:t>
            </a:r>
          </a:p>
          <a:p>
            <a:pPr marL="894715" marR="5080" indent="-845185" algn="l">
              <a:lnSpc>
                <a:spcPct val="100000"/>
              </a:lnSpc>
              <a:spcBef>
                <a:spcPts val="95"/>
              </a:spcBef>
            </a:pPr>
            <a:r>
              <a:rPr lang="en-GB" sz="3600" spc="-10" dirty="0"/>
              <a:t>that develops slowly, accustoming both the </a:t>
            </a:r>
          </a:p>
          <a:p>
            <a:pPr marL="894715" marR="5080" indent="-845185" algn="l">
              <a:lnSpc>
                <a:spcPct val="100000"/>
              </a:lnSpc>
              <a:spcBef>
                <a:spcPts val="95"/>
              </a:spcBef>
            </a:pPr>
            <a:r>
              <a:rPr lang="en-GB" sz="3600" spc="-10" dirty="0"/>
              <a:t>patient and his environment to his existence </a:t>
            </a:r>
          </a:p>
          <a:p>
            <a:pPr marL="894715" marR="5080" indent="-845185" algn="l">
              <a:lnSpc>
                <a:spcPct val="100000"/>
              </a:lnSpc>
              <a:spcBef>
                <a:spcPts val="95"/>
              </a:spcBef>
            </a:pPr>
            <a:r>
              <a:rPr lang="en-GB" sz="3600" spc="-10" dirty="0"/>
              <a:t>cruelly dulls the patient, and lulls them all </a:t>
            </a:r>
          </a:p>
          <a:p>
            <a:pPr marL="894715" marR="5080" indent="-845185" algn="l">
              <a:lnSpc>
                <a:spcPct val="100000"/>
              </a:lnSpc>
              <a:spcBef>
                <a:spcPts val="95"/>
              </a:spcBef>
            </a:pPr>
            <a:r>
              <a:rPr lang="en-GB" sz="3600" spc="-10" dirty="0"/>
              <a:t>into indifference.
</a:t>
            </a:r>
            <a:endParaRPr sz="3600" spc="-10" dirty="0"/>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68313" y="0"/>
            <a:ext cx="8229600" cy="1231106"/>
          </a:xfrm>
        </p:spPr>
        <p:txBody>
          <a:bodyPr/>
          <a:lstStyle/>
          <a:p>
            <a:pPr algn="ctr" eaLnBrk="1" hangingPunct="1"/>
            <a:r>
              <a:rPr lang="en-US" dirty="0">
                <a:latin typeface="Times New Roman" pitchFamily="18" charset="0"/>
                <a:cs typeface="Times New Roman" pitchFamily="18" charset="0"/>
              </a:rPr>
              <a:t>Before and after substitution
</a:t>
            </a:r>
          </a:p>
        </p:txBody>
      </p:sp>
      <p:pic>
        <p:nvPicPr>
          <p:cNvPr id="18435" name="Picture 5" descr="Hypthyroidism, JCrows.com"/>
          <p:cNvPicPr>
            <a:picLocks noChangeAspect="1" noChangeArrowheads="1"/>
          </p:cNvPicPr>
          <p:nvPr/>
        </p:nvPicPr>
        <p:blipFill>
          <a:blip r:embed="rId2"/>
          <a:srcRect/>
          <a:stretch>
            <a:fillRect/>
          </a:stretch>
        </p:blipFill>
        <p:spPr bwMode="auto">
          <a:xfrm>
            <a:off x="4787900" y="4305300"/>
            <a:ext cx="3533775" cy="2552700"/>
          </a:xfrm>
          <a:prstGeom prst="rect">
            <a:avLst/>
          </a:prstGeom>
          <a:noFill/>
          <a:ln w="9525">
            <a:noFill/>
            <a:miter lim="800000"/>
            <a:headEnd/>
            <a:tailEnd/>
          </a:ln>
        </p:spPr>
      </p:pic>
      <p:pic>
        <p:nvPicPr>
          <p:cNvPr id="18436" name="Picture 6" descr="Hypothyroidism2"/>
          <p:cNvPicPr>
            <a:picLocks noChangeAspect="1" noChangeArrowheads="1"/>
          </p:cNvPicPr>
          <p:nvPr/>
        </p:nvPicPr>
        <p:blipFill>
          <a:blip r:embed="rId3"/>
          <a:srcRect/>
          <a:stretch>
            <a:fillRect/>
          </a:stretch>
        </p:blipFill>
        <p:spPr bwMode="auto">
          <a:xfrm>
            <a:off x="539750" y="4221163"/>
            <a:ext cx="3311525" cy="2636837"/>
          </a:xfrm>
          <a:prstGeom prst="rect">
            <a:avLst/>
          </a:prstGeom>
          <a:noFill/>
          <a:ln w="9525">
            <a:noFill/>
            <a:miter lim="800000"/>
            <a:headEnd/>
            <a:tailEnd/>
          </a:ln>
        </p:spPr>
      </p:pic>
      <p:pic>
        <p:nvPicPr>
          <p:cNvPr id="18437" name="Picture 8" descr="Hypothyroidsim, JCrows.com"/>
          <p:cNvPicPr>
            <a:picLocks noChangeAspect="1" noChangeArrowheads="1"/>
          </p:cNvPicPr>
          <p:nvPr/>
        </p:nvPicPr>
        <p:blipFill>
          <a:blip r:embed="rId4"/>
          <a:srcRect/>
          <a:stretch>
            <a:fillRect/>
          </a:stretch>
        </p:blipFill>
        <p:spPr bwMode="auto">
          <a:xfrm>
            <a:off x="4500563" y="1268413"/>
            <a:ext cx="4124325" cy="3057525"/>
          </a:xfrm>
          <a:prstGeom prst="rect">
            <a:avLst/>
          </a:prstGeom>
          <a:noFill/>
          <a:ln w="9525">
            <a:noFill/>
            <a:miter lim="800000"/>
            <a:headEnd/>
            <a:tailEnd/>
          </a:ln>
        </p:spPr>
      </p:pic>
      <p:pic>
        <p:nvPicPr>
          <p:cNvPr id="18438" name="Picture 10" descr="Hypothyroidism, JCrows.com"/>
          <p:cNvPicPr>
            <a:picLocks noChangeAspect="1" noChangeArrowheads="1"/>
          </p:cNvPicPr>
          <p:nvPr/>
        </p:nvPicPr>
        <p:blipFill>
          <a:blip r:embed="rId5"/>
          <a:srcRect/>
          <a:stretch>
            <a:fillRect/>
          </a:stretch>
        </p:blipFill>
        <p:spPr bwMode="auto">
          <a:xfrm>
            <a:off x="179388" y="1268413"/>
            <a:ext cx="4067175" cy="3067050"/>
          </a:xfrm>
          <a:prstGeom prst="rect">
            <a:avLst/>
          </a:prstGeom>
          <a:noFill/>
          <a:ln w="9525">
            <a:noFill/>
            <a:miter lim="800000"/>
            <a:headEnd/>
            <a:tailEnd/>
          </a:ln>
        </p:spPr>
      </p:pic>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484626" y="478358"/>
            <a:ext cx="2176780" cy="697230"/>
          </a:xfrm>
          <a:prstGeom prst="rect">
            <a:avLst/>
          </a:prstGeom>
        </p:spPr>
        <p:txBody>
          <a:bodyPr vert="horz" wrap="square" lIns="0" tIns="13335" rIns="0" bIns="0" rtlCol="0">
            <a:spAutoFit/>
          </a:bodyPr>
          <a:lstStyle/>
          <a:p>
            <a:pPr marL="12700">
              <a:lnSpc>
                <a:spcPct val="100000"/>
              </a:lnSpc>
              <a:spcBef>
                <a:spcPts val="105"/>
              </a:spcBef>
            </a:pPr>
            <a:r>
              <a:rPr lang="en-GB" sz="4400" spc="-5" dirty="0"/>
              <a:t>Content</a:t>
            </a:r>
            <a:endParaRPr sz="4400" dirty="0"/>
          </a:p>
        </p:txBody>
      </p:sp>
      <p:sp>
        <p:nvSpPr>
          <p:cNvPr id="3" name="object 3"/>
          <p:cNvSpPr txBox="1"/>
          <p:nvPr/>
        </p:nvSpPr>
        <p:spPr>
          <a:xfrm>
            <a:off x="535940" y="1370427"/>
            <a:ext cx="7237095" cy="5119991"/>
          </a:xfrm>
          <a:prstGeom prst="rect">
            <a:avLst/>
          </a:prstGeom>
        </p:spPr>
        <p:txBody>
          <a:bodyPr vert="horz" wrap="square" lIns="0" tIns="109855" rIns="0" bIns="0" rtlCol="0">
            <a:spAutoFit/>
          </a:bodyPr>
          <a:lstStyle/>
          <a:p>
            <a:pPr marL="355600" indent="-342900">
              <a:lnSpc>
                <a:spcPct val="100000"/>
              </a:lnSpc>
              <a:spcBef>
                <a:spcPts val="865"/>
              </a:spcBef>
              <a:buFont typeface="Arial"/>
              <a:buChar char="•"/>
              <a:tabLst>
                <a:tab pos="354965" algn="l"/>
                <a:tab pos="355600" algn="l"/>
              </a:tabLst>
            </a:pPr>
            <a:r>
              <a:rPr lang="en-GB" sz="3200" spc="-5" dirty="0">
                <a:latin typeface="Times New Roman"/>
                <a:cs typeface="Times New Roman"/>
              </a:rPr>
              <a:t>Hypothalamus and pituitary function
Disorders of hypothalamus function
Disorders of adenohypophysis function: hypofunction and hyperfunction</a:t>
            </a:r>
            <a:r>
              <a:rPr lang="en-GB" sz="3200" spc="-5">
                <a:latin typeface="Times New Roman"/>
                <a:cs typeface="Times New Roman"/>
              </a:rPr>
              <a:t>
Neurohypophysis </a:t>
            </a:r>
            <a:r>
              <a:rPr lang="en-GB" sz="3200" spc="-5" dirty="0">
                <a:latin typeface="Times New Roman"/>
                <a:cs typeface="Times New Roman"/>
              </a:rPr>
              <a:t>function disorders: hypofunction and hyperfunction
Thyroid function
Disorders of thyroid function: hypothyroidism and thyrotoxicosis</a:t>
            </a:r>
            <a:endParaRPr sz="3200" dirty="0">
              <a:latin typeface="Times New Roman"/>
              <a:cs typeface="Times New Roman"/>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762000" y="304800"/>
            <a:ext cx="7772400" cy="1107996"/>
          </a:xfrm>
        </p:spPr>
        <p:txBody>
          <a:bodyPr/>
          <a:lstStyle/>
          <a:p>
            <a:pPr algn="ctr" eaLnBrk="1" hangingPunct="1"/>
            <a:r>
              <a:rPr lang="en-GB" sz="3600" dirty="0">
                <a:latin typeface="Times New Roman" pitchFamily="18" charset="0"/>
              </a:rPr>
              <a:t>Secretion of hormones
</a:t>
            </a:r>
            <a:endParaRPr lang="en-US" sz="3600" dirty="0">
              <a:latin typeface="Times New Roman" pitchFamily="18" charset="0"/>
            </a:endParaRPr>
          </a:p>
        </p:txBody>
      </p:sp>
      <p:sp>
        <p:nvSpPr>
          <p:cNvPr id="12291" name="Rectangle 3"/>
          <p:cNvSpPr>
            <a:spLocks noGrp="1" noChangeArrowheads="1"/>
          </p:cNvSpPr>
          <p:nvPr>
            <p:ph type="body" idx="1"/>
          </p:nvPr>
        </p:nvSpPr>
        <p:spPr>
          <a:xfrm>
            <a:off x="323850" y="1196975"/>
            <a:ext cx="8382000" cy="4431983"/>
          </a:xfrm>
        </p:spPr>
        <p:txBody>
          <a:bodyPr/>
          <a:lstStyle/>
          <a:p>
            <a:pPr lvl="1" eaLnBrk="1" hangingPunct="1">
              <a:buFontTx/>
              <a:buNone/>
            </a:pPr>
            <a:r>
              <a:rPr lang="en-GB" sz="2400" dirty="0">
                <a:latin typeface="Times New Roman" pitchFamily="18" charset="0"/>
              </a:rPr>
              <a:t>There are two main types of hormone secretion:
1</a:t>
            </a:r>
            <a:r>
              <a:rPr lang="en-GB" sz="2400" b="1" dirty="0">
                <a:latin typeface="Times New Roman" pitchFamily="18" charset="0"/>
              </a:rPr>
              <a:t>. Vesicular type </a:t>
            </a:r>
            <a:r>
              <a:rPr lang="en-GB" sz="2400" dirty="0">
                <a:latin typeface="Times New Roman" pitchFamily="18" charset="0"/>
              </a:rPr>
              <a:t>involves the release of hormones outside the cell after the arrival of stimuli from the outside (and the consequent increase in intracellular calcium). In this way, peptide and protein hormones are secreted, which are deposited in the vesicles within the cells.
2 . </a:t>
            </a:r>
            <a:r>
              <a:rPr lang="en-GB" sz="2400" b="1" dirty="0">
                <a:latin typeface="Times New Roman" pitchFamily="18" charset="0"/>
              </a:rPr>
              <a:t>Non-vesicular</a:t>
            </a:r>
            <a:r>
              <a:rPr lang="en-GB" sz="2400" dirty="0">
                <a:latin typeface="Times New Roman" pitchFamily="18" charset="0"/>
              </a:rPr>
              <a:t> type of hormone secretion involves the release of hormones out of cells at the rate at which they are synthesized. In this way, steroid hormones are secreted. Therefore, there is no depot or reserve of these hormones within endocrine cells.
</a:t>
            </a:r>
            <a:endParaRPr lang="en-US" sz="2400" dirty="0">
              <a:latin typeface="Times New Roman" pitchFamily="18" charset="0"/>
            </a:endParaRPr>
          </a:p>
        </p:txBody>
      </p:sp>
    </p:spTree>
    <p:extLst>
      <p:ext uri="{BB962C8B-B14F-4D97-AF65-F5344CB8AC3E}">
        <p14:creationId xmlns:p14="http://schemas.microsoft.com/office/powerpoint/2010/main" val="30192304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idx="4294967295"/>
          </p:nvPr>
        </p:nvSpPr>
        <p:spPr>
          <a:xfrm>
            <a:off x="420420" y="207086"/>
            <a:ext cx="8303158" cy="1107996"/>
          </a:xfrm>
        </p:spPr>
        <p:txBody>
          <a:bodyPr anchor="t"/>
          <a:lstStyle/>
          <a:p>
            <a:pPr algn="ctr" eaLnBrk="1" hangingPunct="1"/>
            <a:r>
              <a:rPr lang="en-GB" sz="3600" dirty="0">
                <a:latin typeface="Times New Roman" pitchFamily="18" charset="0"/>
              </a:rPr>
              <a:t>Transport of hormones in the blood
</a:t>
            </a:r>
            <a:endParaRPr lang="sr-Cyrl-CS" sz="3600" dirty="0">
              <a:latin typeface="Times New Roman" pitchFamily="18" charset="0"/>
            </a:endParaRPr>
          </a:p>
        </p:txBody>
      </p:sp>
      <p:sp>
        <p:nvSpPr>
          <p:cNvPr id="13315" name="Content Placeholder 2"/>
          <p:cNvSpPr>
            <a:spLocks noGrp="1"/>
          </p:cNvSpPr>
          <p:nvPr>
            <p:ph idx="4294967295"/>
          </p:nvPr>
        </p:nvSpPr>
        <p:spPr>
          <a:xfrm>
            <a:off x="468313" y="1268413"/>
            <a:ext cx="8229600" cy="4431983"/>
          </a:xfrm>
        </p:spPr>
        <p:txBody>
          <a:bodyPr/>
          <a:lstStyle/>
          <a:p>
            <a:pPr marL="342900" indent="-342900" eaLnBrk="1" hangingPunct="1">
              <a:buFont typeface="Wingdings" pitchFamily="2" charset="2"/>
              <a:buChar char="ü"/>
            </a:pPr>
            <a:r>
              <a:rPr lang="en-GB" sz="2400" dirty="0" err="1">
                <a:latin typeface="Times New Roman" pitchFamily="18" charset="0"/>
              </a:rPr>
              <a:t>Hydrosoluble</a:t>
            </a:r>
            <a:r>
              <a:rPr lang="en-GB" sz="2400" dirty="0">
                <a:latin typeface="Times New Roman" pitchFamily="18" charset="0"/>
              </a:rPr>
              <a:t> hormones circulate "dissolved" in plasma as a "free" form.
Liposoluble hormones require the existence of transport proteins:</a:t>
            </a:r>
          </a:p>
          <a:p>
            <a:pPr eaLnBrk="1" hangingPunct="1"/>
            <a:r>
              <a:rPr lang="en-GB" sz="2400" dirty="0">
                <a:latin typeface="Times New Roman" pitchFamily="18" charset="0"/>
              </a:rPr>
              <a:t>They are synthesized in the liver
They have three functions.
-Allows solubility in water
-They slow down filtration in the kidneys
-It is a "reserve" of hormones in the body.
The free fraction (0.1-10%) allows the biological activity of the hormone
</a:t>
            </a:r>
            <a:endParaRPr lang="en-US" sz="2400" b="1" dirty="0">
              <a:latin typeface="Times New Roman" pitchFamily="18" charset="0"/>
            </a:endParaRPr>
          </a:p>
        </p:txBody>
      </p:sp>
    </p:spTree>
    <p:extLst>
      <p:ext uri="{BB962C8B-B14F-4D97-AF65-F5344CB8AC3E}">
        <p14:creationId xmlns:p14="http://schemas.microsoft.com/office/powerpoint/2010/main" val="12728157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20420" y="207086"/>
            <a:ext cx="8303158" cy="1231106"/>
          </a:xfrm>
        </p:spPr>
        <p:txBody>
          <a:bodyPr/>
          <a:lstStyle/>
          <a:p>
            <a:pPr algn="ctr" eaLnBrk="1" hangingPunct="1"/>
            <a:r>
              <a:rPr lang="en-GB" dirty="0">
                <a:latin typeface="Times New Roman" pitchFamily="18" charset="0"/>
              </a:rPr>
              <a:t>The mechanism of action of hormones
</a:t>
            </a:r>
            <a:endParaRPr lang="hr-HR" sz="4000" dirty="0">
              <a:latin typeface="Times New Roman" pitchFamily="18" charset="0"/>
            </a:endParaRPr>
          </a:p>
        </p:txBody>
      </p:sp>
      <p:sp>
        <p:nvSpPr>
          <p:cNvPr id="14339" name="Rectangle 3"/>
          <p:cNvSpPr>
            <a:spLocks noGrp="1" noChangeArrowheads="1"/>
          </p:cNvSpPr>
          <p:nvPr>
            <p:ph type="body" idx="1"/>
          </p:nvPr>
        </p:nvSpPr>
        <p:spPr>
          <a:xfrm>
            <a:off x="500379" y="1619757"/>
            <a:ext cx="8143240" cy="2954655"/>
          </a:xfrm>
        </p:spPr>
        <p:txBody>
          <a:bodyPr/>
          <a:lstStyle/>
          <a:p>
            <a:pPr eaLnBrk="1" hangingPunct="1">
              <a:lnSpc>
                <a:spcPct val="80000"/>
              </a:lnSpc>
            </a:pPr>
            <a:r>
              <a:rPr lang="en-GB" sz="2400" dirty="0">
                <a:latin typeface="Times New Roman" pitchFamily="18" charset="0"/>
              </a:rPr>
              <a:t>-The endocrine composition secretes hormones that act on specific target tissues</a:t>
            </a:r>
          </a:p>
          <a:p>
            <a:pPr eaLnBrk="1" hangingPunct="1">
              <a:lnSpc>
                <a:spcPct val="80000"/>
              </a:lnSpc>
            </a:pPr>
            <a:r>
              <a:rPr lang="en-GB" sz="2400" dirty="0">
                <a:latin typeface="Times New Roman" pitchFamily="18" charset="0"/>
              </a:rPr>
              <a:t>
-Receptors in the target tissues can bind only a certain type of hormone to themselves. </a:t>
            </a:r>
          </a:p>
          <a:p>
            <a:pPr eaLnBrk="1" hangingPunct="1">
              <a:lnSpc>
                <a:spcPct val="80000"/>
              </a:lnSpc>
            </a:pPr>
            <a:r>
              <a:rPr lang="en-GB" sz="2400" dirty="0">
                <a:latin typeface="Times New Roman" pitchFamily="18" charset="0"/>
              </a:rPr>
              <a:t>
-Given the differences between steroid and nonsteroidal hormones, we also distinguish two mechanisms of action of hormones on target cells
</a:t>
            </a:r>
            <a:endParaRPr lang="hr-HR" dirty="0"/>
          </a:p>
        </p:txBody>
      </p:sp>
      <p:sp>
        <p:nvSpPr>
          <p:cNvPr id="14340" name="Rectangle 4"/>
          <p:cNvSpPr>
            <a:spLocks noChangeArrowheads="1"/>
          </p:cNvSpPr>
          <p:nvPr/>
        </p:nvSpPr>
        <p:spPr bwMode="auto">
          <a:xfrm>
            <a:off x="457200" y="381000"/>
            <a:ext cx="8229600" cy="1031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endParaRPr lang="en-US" sz="4000">
              <a:solidFill>
                <a:schemeClr val="tx2"/>
              </a:solidFill>
              <a:latin typeface="Times New Roman" pitchFamily="18" charset="0"/>
            </a:endParaRPr>
          </a:p>
        </p:txBody>
      </p:sp>
      <p:sp>
        <p:nvSpPr>
          <p:cNvPr id="14341" name="Rectangle 5"/>
          <p:cNvSpPr>
            <a:spLocks noChangeArrowheads="1"/>
          </p:cNvSpPr>
          <p:nvPr/>
        </p:nvSpPr>
        <p:spPr bwMode="auto">
          <a:xfrm>
            <a:off x="457200" y="1484313"/>
            <a:ext cx="8229600" cy="5113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457200" indent="-457200">
              <a:lnSpc>
                <a:spcPct val="80000"/>
              </a:lnSpc>
              <a:spcBef>
                <a:spcPct val="20000"/>
              </a:spcBef>
              <a:buFontTx/>
              <a:buChar char="•"/>
            </a:pPr>
            <a:endParaRPr lang="en-US" sz="2400">
              <a:latin typeface="Times New Roman" pitchFamily="18" charset="0"/>
            </a:endParaRPr>
          </a:p>
        </p:txBody>
      </p:sp>
    </p:spTree>
    <p:extLst>
      <p:ext uri="{BB962C8B-B14F-4D97-AF65-F5344CB8AC3E}">
        <p14:creationId xmlns:p14="http://schemas.microsoft.com/office/powerpoint/2010/main" val="31429390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20420" y="207086"/>
            <a:ext cx="8303158" cy="1107996"/>
          </a:xfrm>
        </p:spPr>
        <p:txBody>
          <a:bodyPr/>
          <a:lstStyle/>
          <a:p>
            <a:pPr algn="ctr" eaLnBrk="1" hangingPunct="1"/>
            <a:r>
              <a:rPr lang="hr-HR" sz="3600" dirty="0">
                <a:latin typeface="Times New Roman" pitchFamily="18" charset="0"/>
              </a:rPr>
              <a:t>Receptor for nonsteroidal hormones
</a:t>
            </a:r>
          </a:p>
        </p:txBody>
      </p:sp>
      <p:sp>
        <p:nvSpPr>
          <p:cNvPr id="15363" name="Rectangle 3"/>
          <p:cNvSpPr>
            <a:spLocks noGrp="1" noChangeArrowheads="1"/>
          </p:cNvSpPr>
          <p:nvPr>
            <p:ph type="body" idx="1"/>
          </p:nvPr>
        </p:nvSpPr>
        <p:spPr>
          <a:xfrm>
            <a:off x="4500563" y="1628775"/>
            <a:ext cx="4319587" cy="2954655"/>
          </a:xfrm>
        </p:spPr>
        <p:txBody>
          <a:bodyPr/>
          <a:lstStyle/>
          <a:p>
            <a:pPr eaLnBrk="1" hangingPunct="1">
              <a:lnSpc>
                <a:spcPct val="80000"/>
              </a:lnSpc>
            </a:pPr>
            <a:r>
              <a:rPr lang="en-GB" sz="2400" dirty="0">
                <a:latin typeface="Times New Roman" pitchFamily="18" charset="0"/>
              </a:rPr>
              <a:t>3 parts:
-extracellular 
-transmembrane
-cytoplasmic
Nonsteroidal hormones do not enter the cell but bind to the outer part of the receptor, causing the synthesis of another messenger in the inside of the cell. 
</a:t>
            </a:r>
            <a:endParaRPr lang="hr-HR" dirty="0">
              <a:latin typeface="Times New Roman" pitchFamily="18" charset="0"/>
            </a:endParaRPr>
          </a:p>
        </p:txBody>
      </p:sp>
      <p:sp>
        <p:nvSpPr>
          <p:cNvPr id="15364" name="Rectangle 4"/>
          <p:cNvSpPr>
            <a:spLocks noChangeArrowheads="1"/>
          </p:cNvSpPr>
          <p:nvPr/>
        </p:nvSpPr>
        <p:spPr bwMode="auto">
          <a:xfrm>
            <a:off x="457200" y="381000"/>
            <a:ext cx="82296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endParaRPr lang="en-US" sz="3600">
              <a:solidFill>
                <a:schemeClr val="tx2"/>
              </a:solidFill>
              <a:latin typeface="Comic Sans MS" pitchFamily="66" charset="0"/>
            </a:endParaRPr>
          </a:p>
        </p:txBody>
      </p:sp>
      <p:sp>
        <p:nvSpPr>
          <p:cNvPr id="15365" name="Rectangle 5"/>
          <p:cNvSpPr>
            <a:spLocks noChangeArrowheads="1"/>
          </p:cNvSpPr>
          <p:nvPr/>
        </p:nvSpPr>
        <p:spPr bwMode="auto">
          <a:xfrm>
            <a:off x="4648200" y="1981200"/>
            <a:ext cx="4038600" cy="4471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nSpc>
                <a:spcPct val="80000"/>
              </a:lnSpc>
              <a:spcBef>
                <a:spcPct val="20000"/>
              </a:spcBef>
              <a:buFontTx/>
              <a:buChar char="•"/>
            </a:pPr>
            <a:endParaRPr lang="hr-HR" sz="2000">
              <a:latin typeface="Comic Sans MS" pitchFamily="66" charset="0"/>
            </a:endParaRPr>
          </a:p>
        </p:txBody>
      </p:sp>
      <p:pic>
        <p:nvPicPr>
          <p:cNvPr id="15366" name="Picture 7" descr="nelson3e-fig-02-13-0"/>
          <p:cNvPicPr>
            <a:picLocks noChangeAspect="1" noChangeArrowheads="1"/>
          </p:cNvPicPr>
          <p:nvPr/>
        </p:nvPicPr>
        <p:blipFill>
          <a:blip r:embed="rId2">
            <a:extLst>
              <a:ext uri="{28A0092B-C50C-407E-A947-70E740481C1C}">
                <a14:useLocalDpi xmlns:a14="http://schemas.microsoft.com/office/drawing/2010/main" val="0"/>
              </a:ext>
            </a:extLst>
          </a:blip>
          <a:srcRect l="12857" r="12857"/>
          <a:stretch>
            <a:fillRect/>
          </a:stretch>
        </p:blipFill>
        <p:spPr bwMode="auto">
          <a:xfrm>
            <a:off x="0" y="2070100"/>
            <a:ext cx="4419600" cy="3482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982368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4"/>
          <p:cNvSpPr txBox="1">
            <a:spLocks noGrp="1"/>
          </p:cNvSpPr>
          <p:nvPr/>
        </p:nvSpPr>
        <p:spPr bwMode="auto">
          <a:xfrm>
            <a:off x="65532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30F3442B-0180-405B-9244-3E4F0293284E}" type="slidenum">
              <a:rPr lang="en-US" sz="1400">
                <a:latin typeface="Times New Roman" pitchFamily="18" charset="0"/>
              </a:rPr>
              <a:pPr algn="r" eaLnBrk="1" hangingPunct="1"/>
              <a:t>15</a:t>
            </a:fld>
            <a:endParaRPr lang="en-US" sz="1400">
              <a:latin typeface="Times New Roman" pitchFamily="18" charset="0"/>
            </a:endParaRPr>
          </a:p>
        </p:txBody>
      </p:sp>
      <p:sp>
        <p:nvSpPr>
          <p:cNvPr id="9219" name="Rectangle 3"/>
          <p:cNvSpPr>
            <a:spLocks noGrp="1" noChangeArrowheads="1"/>
          </p:cNvSpPr>
          <p:nvPr>
            <p:ph type="title" idx="4294967295"/>
          </p:nvPr>
        </p:nvSpPr>
        <p:spPr>
          <a:xfrm>
            <a:off x="685800" y="228600"/>
            <a:ext cx="7772400" cy="1143000"/>
          </a:xfrm>
          <a:solidFill>
            <a:schemeClr val="tx2">
              <a:lumMod val="20000"/>
              <a:lumOff val="80000"/>
            </a:schemeClr>
          </a:solidFill>
        </p:spPr>
        <p:txBody>
          <a:bodyPr/>
          <a:lstStyle/>
          <a:p>
            <a:pPr algn="ctr" eaLnBrk="1" hangingPunct="1">
              <a:defRPr/>
            </a:pPr>
            <a:r>
              <a:rPr lang="en-GB" sz="3600" dirty="0">
                <a:latin typeface="Times New Roman" pitchFamily="18" charset="0"/>
              </a:rPr>
              <a:t>The effect of nonsteroidal hormones
</a:t>
            </a:r>
            <a:endParaRPr lang="sr-Cyrl-CS" sz="3600" dirty="0">
              <a:latin typeface="Times New Roman" pitchFamily="18" charset="0"/>
            </a:endParaRPr>
          </a:p>
        </p:txBody>
      </p:sp>
      <p:sp>
        <p:nvSpPr>
          <p:cNvPr id="9222" name="Text Box 6"/>
          <p:cNvSpPr txBox="1">
            <a:spLocks noChangeArrowheads="1"/>
          </p:cNvSpPr>
          <p:nvPr/>
        </p:nvSpPr>
        <p:spPr bwMode="auto">
          <a:xfrm>
            <a:off x="304800" y="3200400"/>
            <a:ext cx="3639138"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buFontTx/>
              <a:buChar char="•"/>
            </a:pPr>
            <a:r>
              <a:rPr lang="sr-Latn-CS" sz="2000" b="1" dirty="0">
                <a:latin typeface="Times New Roman" pitchFamily="18" charset="0"/>
              </a:rPr>
              <a:t>
Activation of cyclase adenylate
</a:t>
            </a:r>
            <a:endParaRPr lang="sr-Cyrl-CS" sz="2000" b="1" dirty="0">
              <a:latin typeface="Times New Roman" pitchFamily="18" charset="0"/>
            </a:endParaRPr>
          </a:p>
        </p:txBody>
      </p:sp>
      <p:sp>
        <p:nvSpPr>
          <p:cNvPr id="9223" name="Text Box 7"/>
          <p:cNvSpPr txBox="1">
            <a:spLocks noChangeArrowheads="1"/>
          </p:cNvSpPr>
          <p:nvPr/>
        </p:nvSpPr>
        <p:spPr bwMode="auto">
          <a:xfrm>
            <a:off x="288925" y="2147888"/>
            <a:ext cx="397827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buFontTx/>
              <a:buChar char="•"/>
            </a:pPr>
            <a:r>
              <a:rPr lang="en-GB" sz="2000" b="1" dirty="0">
                <a:latin typeface="Times New Roman" pitchFamily="18" charset="0"/>
              </a:rPr>
              <a:t> Hormones bind to receptors on the cell membrane</a:t>
            </a:r>
            <a:endParaRPr lang="sr-Cyrl-CS" sz="2000" b="1" dirty="0">
              <a:latin typeface="Times New Roman" pitchFamily="18" charset="0"/>
            </a:endParaRPr>
          </a:p>
        </p:txBody>
      </p:sp>
      <p:sp>
        <p:nvSpPr>
          <p:cNvPr id="9224" name="Text Box 8"/>
          <p:cNvSpPr txBox="1">
            <a:spLocks noChangeArrowheads="1"/>
          </p:cNvSpPr>
          <p:nvPr/>
        </p:nvSpPr>
        <p:spPr bwMode="auto">
          <a:xfrm>
            <a:off x="304800" y="3886200"/>
            <a:ext cx="368011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buFontTx/>
              <a:buChar char="•"/>
            </a:pPr>
            <a:r>
              <a:rPr lang="sr-Latn-CS" sz="2400" b="1" dirty="0">
                <a:latin typeface="Times New Roman" pitchFamily="18" charset="0"/>
              </a:rPr>
              <a:t>
Conversion ATP to cAMP
</a:t>
            </a:r>
            <a:endParaRPr lang="en-US" sz="2000" b="1" dirty="0">
              <a:latin typeface="Times New Roman" pitchFamily="18" charset="0"/>
            </a:endParaRPr>
          </a:p>
        </p:txBody>
      </p:sp>
      <p:sp>
        <p:nvSpPr>
          <p:cNvPr id="9225" name="Text Box 9"/>
          <p:cNvSpPr txBox="1">
            <a:spLocks noChangeArrowheads="1"/>
          </p:cNvSpPr>
          <p:nvPr/>
        </p:nvSpPr>
        <p:spPr bwMode="auto">
          <a:xfrm>
            <a:off x="381000" y="4800600"/>
            <a:ext cx="38100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buFontTx/>
              <a:buChar char="•"/>
            </a:pPr>
            <a:r>
              <a:rPr lang="en-GB" sz="2000" b="1" dirty="0">
                <a:latin typeface="Times New Roman" pitchFamily="18" charset="0"/>
              </a:rPr>
              <a:t> cAMP triggers a series of reactions leading the appropriate
 changes in the cell</a:t>
            </a:r>
            <a:endParaRPr lang="sr-Cyrl-CS" sz="2000" b="1" dirty="0">
              <a:latin typeface="Times New Roman" pitchFamily="18" charset="0"/>
            </a:endParaRPr>
          </a:p>
        </p:txBody>
      </p:sp>
      <p:pic>
        <p:nvPicPr>
          <p:cNvPr id="16392" name="Picture 11" descr="13_07"/>
          <p:cNvPicPr>
            <a:picLocks noChangeAspect="1" noChangeArrowheads="1"/>
          </p:cNvPicPr>
          <p:nvPr/>
        </p:nvPicPr>
        <p:blipFill>
          <a:blip r:embed="rId2">
            <a:extLst>
              <a:ext uri="{28A0092B-C50C-407E-A947-70E740481C1C}">
                <a14:useLocalDpi xmlns:a14="http://schemas.microsoft.com/office/drawing/2010/main" val="0"/>
              </a:ext>
            </a:extLst>
          </a:blip>
          <a:srcRect l="7875" r="7875"/>
          <a:stretch>
            <a:fillRect/>
          </a:stretch>
        </p:blipFill>
        <p:spPr bwMode="auto">
          <a:xfrm>
            <a:off x="4500563" y="1941513"/>
            <a:ext cx="4643437" cy="472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4312176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223"/>
                                        </p:tgtEl>
                                        <p:attrNameLst>
                                          <p:attrName>style.visibility</p:attrName>
                                        </p:attrNameLst>
                                      </p:cBhvr>
                                      <p:to>
                                        <p:strVal val="visible"/>
                                      </p:to>
                                    </p:set>
                                    <p:anim calcmode="lin" valueType="num">
                                      <p:cBhvr additive="base">
                                        <p:cTn id="7" dur="500" fill="hold"/>
                                        <p:tgtEl>
                                          <p:spTgt spid="9223"/>
                                        </p:tgtEl>
                                        <p:attrNameLst>
                                          <p:attrName>ppt_x</p:attrName>
                                        </p:attrNameLst>
                                      </p:cBhvr>
                                      <p:tavLst>
                                        <p:tav tm="0">
                                          <p:val>
                                            <p:strVal val="0-#ppt_w/2"/>
                                          </p:val>
                                        </p:tav>
                                        <p:tav tm="100000">
                                          <p:val>
                                            <p:strVal val="#ppt_x"/>
                                          </p:val>
                                        </p:tav>
                                      </p:tavLst>
                                    </p:anim>
                                    <p:anim calcmode="lin" valueType="num">
                                      <p:cBhvr additive="base">
                                        <p:cTn id="8" dur="500" fill="hold"/>
                                        <p:tgtEl>
                                          <p:spTgt spid="9223"/>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222"/>
                                        </p:tgtEl>
                                        <p:attrNameLst>
                                          <p:attrName>style.visibility</p:attrName>
                                        </p:attrNameLst>
                                      </p:cBhvr>
                                      <p:to>
                                        <p:strVal val="visible"/>
                                      </p:to>
                                    </p:set>
                                    <p:anim calcmode="lin" valueType="num">
                                      <p:cBhvr additive="base">
                                        <p:cTn id="13" dur="500" fill="hold"/>
                                        <p:tgtEl>
                                          <p:spTgt spid="9222"/>
                                        </p:tgtEl>
                                        <p:attrNameLst>
                                          <p:attrName>ppt_x</p:attrName>
                                        </p:attrNameLst>
                                      </p:cBhvr>
                                      <p:tavLst>
                                        <p:tav tm="0">
                                          <p:val>
                                            <p:strVal val="0-#ppt_w/2"/>
                                          </p:val>
                                        </p:tav>
                                        <p:tav tm="100000">
                                          <p:val>
                                            <p:strVal val="#ppt_x"/>
                                          </p:val>
                                        </p:tav>
                                      </p:tavLst>
                                    </p:anim>
                                    <p:anim calcmode="lin" valueType="num">
                                      <p:cBhvr additive="base">
                                        <p:cTn id="14" dur="500" fill="hold"/>
                                        <p:tgtEl>
                                          <p:spTgt spid="9222"/>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9224"/>
                                        </p:tgtEl>
                                        <p:attrNameLst>
                                          <p:attrName>style.visibility</p:attrName>
                                        </p:attrNameLst>
                                      </p:cBhvr>
                                      <p:to>
                                        <p:strVal val="visible"/>
                                      </p:to>
                                    </p:set>
                                    <p:anim calcmode="lin" valueType="num">
                                      <p:cBhvr additive="base">
                                        <p:cTn id="19" dur="500" fill="hold"/>
                                        <p:tgtEl>
                                          <p:spTgt spid="9224"/>
                                        </p:tgtEl>
                                        <p:attrNameLst>
                                          <p:attrName>ppt_x</p:attrName>
                                        </p:attrNameLst>
                                      </p:cBhvr>
                                      <p:tavLst>
                                        <p:tav tm="0">
                                          <p:val>
                                            <p:strVal val="0-#ppt_w/2"/>
                                          </p:val>
                                        </p:tav>
                                        <p:tav tm="100000">
                                          <p:val>
                                            <p:strVal val="#ppt_x"/>
                                          </p:val>
                                        </p:tav>
                                      </p:tavLst>
                                    </p:anim>
                                    <p:anim calcmode="lin" valueType="num">
                                      <p:cBhvr additive="base">
                                        <p:cTn id="20" dur="500" fill="hold"/>
                                        <p:tgtEl>
                                          <p:spTgt spid="9224"/>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9225"/>
                                        </p:tgtEl>
                                        <p:attrNameLst>
                                          <p:attrName>style.visibility</p:attrName>
                                        </p:attrNameLst>
                                      </p:cBhvr>
                                      <p:to>
                                        <p:strVal val="visible"/>
                                      </p:to>
                                    </p:set>
                                    <p:anim calcmode="lin" valueType="num">
                                      <p:cBhvr additive="base">
                                        <p:cTn id="25" dur="500" fill="hold"/>
                                        <p:tgtEl>
                                          <p:spTgt spid="9225"/>
                                        </p:tgtEl>
                                        <p:attrNameLst>
                                          <p:attrName>ppt_x</p:attrName>
                                        </p:attrNameLst>
                                      </p:cBhvr>
                                      <p:tavLst>
                                        <p:tav tm="0">
                                          <p:val>
                                            <p:strVal val="0-#ppt_w/2"/>
                                          </p:val>
                                        </p:tav>
                                        <p:tav tm="100000">
                                          <p:val>
                                            <p:strVal val="#ppt_x"/>
                                          </p:val>
                                        </p:tav>
                                      </p:tavLst>
                                    </p:anim>
                                    <p:anim calcmode="lin" valueType="num">
                                      <p:cBhvr additive="base">
                                        <p:cTn id="26" dur="500" fill="hold"/>
                                        <p:tgtEl>
                                          <p:spTgt spid="92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2" grpId="0" autoUpdateAnimBg="0"/>
      <p:bldP spid="9223" grpId="0" autoUpdateAnimBg="0"/>
      <p:bldP spid="9224" grpId="0" autoUpdateAnimBg="0"/>
      <p:bldP spid="9225"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420420" y="207086"/>
            <a:ext cx="8303158" cy="1231106"/>
          </a:xfrm>
        </p:spPr>
        <p:txBody>
          <a:bodyPr/>
          <a:lstStyle/>
          <a:p>
            <a:pPr algn="ctr" eaLnBrk="1" hangingPunct="1"/>
            <a:r>
              <a:rPr lang="hr-HR" dirty="0">
                <a:latin typeface="Times New Roman" pitchFamily="18" charset="0"/>
              </a:rPr>
              <a:t>Receptors for steroid hormones
</a:t>
            </a:r>
            <a:endParaRPr lang="hr-HR" sz="4000" dirty="0">
              <a:latin typeface="Times New Roman" pitchFamily="18" charset="0"/>
            </a:endParaRPr>
          </a:p>
        </p:txBody>
      </p:sp>
      <p:sp>
        <p:nvSpPr>
          <p:cNvPr id="17411" name="Rectangle 4"/>
          <p:cNvSpPr>
            <a:spLocks noChangeArrowheads="1"/>
          </p:cNvSpPr>
          <p:nvPr/>
        </p:nvSpPr>
        <p:spPr bwMode="auto">
          <a:xfrm>
            <a:off x="457200" y="188913"/>
            <a:ext cx="8229600" cy="719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endParaRPr lang="en-US" sz="4000">
              <a:solidFill>
                <a:schemeClr val="tx2"/>
              </a:solidFill>
              <a:latin typeface="Comic Sans MS" pitchFamily="66" charset="0"/>
            </a:endParaRPr>
          </a:p>
        </p:txBody>
      </p:sp>
      <p:sp>
        <p:nvSpPr>
          <p:cNvPr id="43013" name="Rectangle 5"/>
          <p:cNvSpPr>
            <a:spLocks noChangeArrowheads="1"/>
          </p:cNvSpPr>
          <p:nvPr/>
        </p:nvSpPr>
        <p:spPr bwMode="auto">
          <a:xfrm>
            <a:off x="5003800" y="1700213"/>
            <a:ext cx="3887788" cy="5516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nSpc>
                <a:spcPct val="80000"/>
              </a:lnSpc>
              <a:spcBef>
                <a:spcPct val="20000"/>
              </a:spcBef>
              <a:buFontTx/>
              <a:buChar char="•"/>
            </a:pPr>
            <a:r>
              <a:rPr lang="en-GB" sz="2000" dirty="0">
                <a:latin typeface="Times New Roman" pitchFamily="18" charset="0"/>
              </a:rPr>
              <a:t>Intracellular, regulating gene expression
Steroid hormones are fat-soluble, so they pass through the membrane and enter the target cell. 
They bind to receptors with which together form a hormone receptor complex. 
It acts on DNA and activates specific genes → transcriptions in mRNA
The final result is a change in protein production (mRNA translation into proteins).</a:t>
            </a:r>
            <a:endParaRPr lang="hr-HR" sz="2000" dirty="0">
              <a:latin typeface="Times New Roman" pitchFamily="18" charset="0"/>
            </a:endParaRPr>
          </a:p>
        </p:txBody>
      </p:sp>
      <p:pic>
        <p:nvPicPr>
          <p:cNvPr id="17413" name="Picture 6" descr="nelson3e-fig-02-29-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700213"/>
            <a:ext cx="5076825"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70481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20420" y="207086"/>
            <a:ext cx="8303158" cy="1661993"/>
          </a:xfrm>
        </p:spPr>
        <p:txBody>
          <a:bodyPr/>
          <a:lstStyle/>
          <a:p>
            <a:pPr algn="ctr" eaLnBrk="1" hangingPunct="1"/>
            <a:r>
              <a:rPr lang="en-GB" sz="3600" dirty="0">
                <a:latin typeface="Times New Roman" pitchFamily="18" charset="0"/>
              </a:rPr>
              <a:t>The mechanism of action of steroids</a:t>
            </a:r>
            <a:br>
              <a:rPr lang="en-GB" sz="3600" dirty="0">
                <a:latin typeface="Times New Roman" pitchFamily="18" charset="0"/>
              </a:rPr>
            </a:br>
            <a:r>
              <a:rPr lang="en-GB" sz="3600" dirty="0">
                <a:latin typeface="Times New Roman" pitchFamily="18" charset="0"/>
              </a:rPr>
              <a:t>Hormones
</a:t>
            </a:r>
            <a:endParaRPr lang="en-US" sz="3600" dirty="0">
              <a:latin typeface="Times New Roman" pitchFamily="18" charset="0"/>
            </a:endParaRPr>
          </a:p>
        </p:txBody>
      </p:sp>
      <p:pic>
        <p:nvPicPr>
          <p:cNvPr id="18435" name="Picture 4"/>
          <p:cNvPicPr>
            <a:picLocks noGrp="1"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rot="5400000">
            <a:off x="2147094" y="381794"/>
            <a:ext cx="5138737" cy="7489825"/>
          </a:xfrm>
          <a:noFill/>
        </p:spPr>
      </p:pic>
    </p:spTree>
    <p:extLst>
      <p:ext uri="{BB962C8B-B14F-4D97-AF65-F5344CB8AC3E}">
        <p14:creationId xmlns:p14="http://schemas.microsoft.com/office/powerpoint/2010/main" val="12940182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20420" y="207086"/>
            <a:ext cx="8303158" cy="1661993"/>
          </a:xfrm>
        </p:spPr>
        <p:txBody>
          <a:bodyPr/>
          <a:lstStyle/>
          <a:p>
            <a:pPr algn="ctr" eaLnBrk="1" hangingPunct="1"/>
            <a:r>
              <a:rPr lang="en-GB" sz="3600" dirty="0">
                <a:latin typeface="Times New Roman" pitchFamily="18" charset="0"/>
              </a:rPr>
              <a:t>Coordination of the nervous and endocrine systems
</a:t>
            </a:r>
            <a:endParaRPr lang="hr-HR" sz="3600" dirty="0">
              <a:latin typeface="Times New Roman" pitchFamily="18" charset="0"/>
            </a:endParaRPr>
          </a:p>
        </p:txBody>
      </p:sp>
      <p:sp>
        <p:nvSpPr>
          <p:cNvPr id="21507" name="Rectangle 3"/>
          <p:cNvSpPr>
            <a:spLocks noGrp="1" noChangeArrowheads="1"/>
          </p:cNvSpPr>
          <p:nvPr>
            <p:ph type="body" idx="1"/>
          </p:nvPr>
        </p:nvSpPr>
        <p:spPr>
          <a:xfrm>
            <a:off x="500379" y="1619757"/>
            <a:ext cx="8143240" cy="2659190"/>
          </a:xfrm>
        </p:spPr>
        <p:txBody>
          <a:bodyPr/>
          <a:lstStyle/>
          <a:p>
            <a:pPr marL="342900" indent="-342900" eaLnBrk="1" hangingPunct="1">
              <a:lnSpc>
                <a:spcPct val="80000"/>
              </a:lnSpc>
              <a:buFont typeface="Arial" pitchFamily="34" charset="0"/>
              <a:buChar char="•"/>
            </a:pPr>
            <a:r>
              <a:rPr lang="en-GB" sz="2400" dirty="0">
                <a:latin typeface="Times New Roman" pitchFamily="18" charset="0"/>
              </a:rPr>
              <a:t>The endocrine glands do not function in isolation, but one gland affects another, so that hormones of one gland can inhibit or excite the activity of another gland.
The activity of the glands with internal secretion is influenced by the nervous system. 
Hypothalamus secretes releasing factors or inhibiting factors secretion of the hormone </a:t>
            </a:r>
            <a:r>
              <a:rPr lang="en-GB" sz="2400" dirty="0" err="1">
                <a:latin typeface="Times New Roman" pitchFamily="18" charset="0"/>
              </a:rPr>
              <a:t>adenopitusis</a:t>
            </a:r>
            <a:r>
              <a:rPr lang="en-GB" sz="2400" dirty="0">
                <a:latin typeface="Times New Roman" pitchFamily="18" charset="0"/>
              </a:rPr>
              <a:t>
Adenohypophysis secretes tropical hormones that govern the secretion of hormones from other endocrine glands</a:t>
            </a:r>
            <a:endParaRPr lang="hr-HR" sz="2400" dirty="0">
              <a:latin typeface="Times New Roman" pitchFamily="18" charset="0"/>
            </a:endParaRPr>
          </a:p>
        </p:txBody>
      </p:sp>
      <p:sp>
        <p:nvSpPr>
          <p:cNvPr id="21508" name="Rectangle 4"/>
          <p:cNvSpPr>
            <a:spLocks noChangeArrowheads="1"/>
          </p:cNvSpPr>
          <p:nvPr/>
        </p:nvSpPr>
        <p:spPr bwMode="auto">
          <a:xfrm>
            <a:off x="457200" y="381000"/>
            <a:ext cx="8229600" cy="815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endParaRPr lang="en-US" sz="3600">
              <a:solidFill>
                <a:schemeClr val="tx2"/>
              </a:solidFill>
              <a:latin typeface="Times New Roman" pitchFamily="18" charset="0"/>
            </a:endParaRPr>
          </a:p>
        </p:txBody>
      </p:sp>
      <p:sp>
        <p:nvSpPr>
          <p:cNvPr id="21509" name="Rectangle 5"/>
          <p:cNvSpPr>
            <a:spLocks noChangeArrowheads="1"/>
          </p:cNvSpPr>
          <p:nvPr/>
        </p:nvSpPr>
        <p:spPr bwMode="auto">
          <a:xfrm>
            <a:off x="457200" y="1341438"/>
            <a:ext cx="8229600" cy="4754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hr-HR" sz="2000">
              <a:latin typeface="Comic Sans MS" pitchFamily="66" charset="0"/>
            </a:endParaRPr>
          </a:p>
        </p:txBody>
      </p:sp>
    </p:spTree>
    <p:extLst>
      <p:ext uri="{BB962C8B-B14F-4D97-AF65-F5344CB8AC3E}">
        <p14:creationId xmlns:p14="http://schemas.microsoft.com/office/powerpoint/2010/main" val="39621380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365885" y="478358"/>
            <a:ext cx="6416040" cy="2057615"/>
          </a:xfrm>
          <a:prstGeom prst="rect">
            <a:avLst/>
          </a:prstGeom>
        </p:spPr>
        <p:txBody>
          <a:bodyPr vert="horz" wrap="square" lIns="0" tIns="13335" rIns="0" bIns="0" rtlCol="0">
            <a:spAutoFit/>
          </a:bodyPr>
          <a:lstStyle/>
          <a:p>
            <a:pPr marL="12700" algn="ctr">
              <a:lnSpc>
                <a:spcPct val="100000"/>
              </a:lnSpc>
              <a:spcBef>
                <a:spcPts val="105"/>
              </a:spcBef>
              <a:tabLst>
                <a:tab pos="3983990" algn="l"/>
              </a:tabLst>
            </a:pPr>
            <a:r>
              <a:rPr lang="en-GB" sz="4400" spc="-5" dirty="0"/>
              <a:t>Hypothalamus and pituitary gland
</a:t>
            </a:r>
            <a:endParaRPr sz="4400" dirty="0"/>
          </a:p>
        </p:txBody>
      </p:sp>
      <p:sp>
        <p:nvSpPr>
          <p:cNvPr id="3" name="object 3"/>
          <p:cNvSpPr txBox="1"/>
          <p:nvPr/>
        </p:nvSpPr>
        <p:spPr>
          <a:xfrm>
            <a:off x="914400" y="2246848"/>
            <a:ext cx="7130415" cy="2993768"/>
          </a:xfrm>
          <a:prstGeom prst="rect">
            <a:avLst/>
          </a:prstGeom>
        </p:spPr>
        <p:txBody>
          <a:bodyPr vert="horz" wrap="square" lIns="0" tIns="13335" rIns="0" bIns="0" rtlCol="0">
            <a:spAutoFit/>
          </a:bodyPr>
          <a:lstStyle/>
          <a:p>
            <a:pPr marL="355600" marR="384810" indent="-342900">
              <a:lnSpc>
                <a:spcPct val="100000"/>
              </a:lnSpc>
              <a:spcBef>
                <a:spcPts val="105"/>
              </a:spcBef>
              <a:buFont typeface="Arial"/>
              <a:buChar char="•"/>
              <a:tabLst>
                <a:tab pos="354965" algn="l"/>
                <a:tab pos="355600" algn="l"/>
              </a:tabLst>
            </a:pPr>
            <a:r>
              <a:rPr lang="en-GB" sz="3200" b="1" spc="-10" dirty="0">
                <a:solidFill>
                  <a:srgbClr val="30859C"/>
                </a:solidFill>
                <a:latin typeface="Times New Roman"/>
                <a:cs typeface="Times New Roman"/>
              </a:rPr>
              <a:t>The hypothalamus is the main link between the endocrine and nervous systems.
The hypothalamus is connected to the pituitary gland through the </a:t>
            </a:r>
            <a:r>
              <a:rPr lang="en-GB" sz="3200" b="1" spc="-10" dirty="0" err="1">
                <a:solidFill>
                  <a:srgbClr val="30859C"/>
                </a:solidFill>
                <a:latin typeface="Times New Roman"/>
                <a:cs typeface="Times New Roman"/>
              </a:rPr>
              <a:t>infudibulum</a:t>
            </a:r>
            <a:r>
              <a:rPr lang="en-GB" sz="3200" b="1" spc="-10" dirty="0">
                <a:solidFill>
                  <a:srgbClr val="30859C"/>
                </a:solidFill>
                <a:latin typeface="Times New Roman"/>
                <a:cs typeface="Times New Roman"/>
              </a:rPr>
              <a:t>.</a:t>
            </a:r>
            <a:endParaRPr sz="3200" dirty="0">
              <a:latin typeface="Times New Roman"/>
              <a:cs typeface="Times New Roman"/>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484626" y="478358"/>
            <a:ext cx="2176780" cy="1380506"/>
          </a:xfrm>
          <a:prstGeom prst="rect">
            <a:avLst/>
          </a:prstGeom>
        </p:spPr>
        <p:txBody>
          <a:bodyPr vert="horz" wrap="square" lIns="0" tIns="13335" rIns="0" bIns="0" rtlCol="0">
            <a:spAutoFit/>
          </a:bodyPr>
          <a:lstStyle/>
          <a:p>
            <a:pPr marL="12700">
              <a:lnSpc>
                <a:spcPct val="100000"/>
              </a:lnSpc>
              <a:spcBef>
                <a:spcPts val="105"/>
              </a:spcBef>
            </a:pPr>
            <a:r>
              <a:rPr lang="en-GB" sz="4400" spc="-5" dirty="0"/>
              <a:t>Content
</a:t>
            </a:r>
            <a:endParaRPr sz="4400" dirty="0"/>
          </a:p>
        </p:txBody>
      </p:sp>
      <p:sp>
        <p:nvSpPr>
          <p:cNvPr id="3" name="object 3"/>
          <p:cNvSpPr txBox="1"/>
          <p:nvPr/>
        </p:nvSpPr>
        <p:spPr>
          <a:xfrm>
            <a:off x="685800" y="1259651"/>
            <a:ext cx="8150860" cy="5119991"/>
          </a:xfrm>
          <a:prstGeom prst="rect">
            <a:avLst/>
          </a:prstGeom>
        </p:spPr>
        <p:txBody>
          <a:bodyPr vert="horz" wrap="square" lIns="0" tIns="109855" rIns="0" bIns="0" rtlCol="0">
            <a:spAutoFit/>
          </a:bodyPr>
          <a:lstStyle/>
          <a:p>
            <a:pPr marL="355600" indent="-342900">
              <a:lnSpc>
                <a:spcPct val="100000"/>
              </a:lnSpc>
              <a:spcBef>
                <a:spcPts val="865"/>
              </a:spcBef>
              <a:buFont typeface="Arial"/>
              <a:buChar char="•"/>
              <a:tabLst>
                <a:tab pos="354965" algn="l"/>
                <a:tab pos="355600" algn="l"/>
              </a:tabLst>
            </a:pPr>
            <a:r>
              <a:rPr lang="en-GB" sz="3200" spc="-5" dirty="0">
                <a:latin typeface="Times New Roman"/>
                <a:cs typeface="Times New Roman"/>
              </a:rPr>
              <a:t>Hypothalamus and pituitary function
Disorders of hypothalamus function
Disorders of adenohypophysis function: hypofunction and hyperfunction
Neurohypophysis function disorders: hypofunction and hyperfunction
Thyroid function
Disorders of thyroid function: hypothyroidism and thyrotoxicosis</a:t>
            </a:r>
            <a:endParaRPr sz="3200" dirty="0">
              <a:latin typeface="Times New Roman"/>
              <a:cs typeface="Times New Roman"/>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057400" y="-132342"/>
            <a:ext cx="6410960" cy="2056973"/>
          </a:xfrm>
          <a:prstGeom prst="rect">
            <a:avLst/>
          </a:prstGeom>
        </p:spPr>
        <p:txBody>
          <a:bodyPr vert="horz" wrap="square" lIns="0" tIns="12700" rIns="0" bIns="0" rtlCol="0">
            <a:spAutoFit/>
          </a:bodyPr>
          <a:lstStyle/>
          <a:p>
            <a:pPr marL="12700" algn="l">
              <a:lnSpc>
                <a:spcPct val="100000"/>
              </a:lnSpc>
              <a:spcBef>
                <a:spcPts val="100"/>
              </a:spcBef>
            </a:pPr>
            <a:r>
              <a:rPr lang="en-GB" sz="4400" spc="-15" dirty="0"/>
              <a:t>Hypothalamus and pituitary gland
</a:t>
            </a:r>
            <a:endParaRPr sz="4400" dirty="0"/>
          </a:p>
        </p:txBody>
      </p:sp>
      <p:sp>
        <p:nvSpPr>
          <p:cNvPr id="3" name="object 3"/>
          <p:cNvSpPr/>
          <p:nvPr/>
        </p:nvSpPr>
        <p:spPr>
          <a:xfrm>
            <a:off x="2057400" y="1219200"/>
            <a:ext cx="4267200" cy="4121150"/>
          </a:xfrm>
          <a:prstGeom prst="rect">
            <a:avLst/>
          </a:prstGeom>
          <a:blipFill>
            <a:blip r:embed="rId2" cstate="print"/>
            <a:stretch>
              <a:fillRect/>
            </a:stretch>
          </a:blipFill>
        </p:spPr>
        <p:txBody>
          <a:bodyPr wrap="square" lIns="0" tIns="0" rIns="0" bIns="0" rtlCol="0"/>
          <a:lstStyle/>
          <a:p>
            <a:endParaRPr/>
          </a:p>
        </p:txBody>
      </p:sp>
      <p:sp>
        <p:nvSpPr>
          <p:cNvPr id="4" name="object 4"/>
          <p:cNvSpPr/>
          <p:nvPr/>
        </p:nvSpPr>
        <p:spPr>
          <a:xfrm>
            <a:off x="2059051" y="5308266"/>
            <a:ext cx="4265549" cy="925512"/>
          </a:xfrm>
          <a:prstGeom prst="rect">
            <a:avLst/>
          </a:prstGeom>
          <a:blipFill>
            <a:blip r:embed="rId3" cstate="print"/>
            <a:stretch>
              <a:fillRect/>
            </a:stretch>
          </a:blipFill>
        </p:spPr>
        <p:txBody>
          <a:bodyPr wrap="square" lIns="0" tIns="0" rIns="0" bIns="0" rtlCol="0"/>
          <a:lstStyle/>
          <a:p>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295400" y="457200"/>
            <a:ext cx="6179185" cy="2057615"/>
          </a:xfrm>
          <a:prstGeom prst="rect">
            <a:avLst/>
          </a:prstGeom>
        </p:spPr>
        <p:txBody>
          <a:bodyPr vert="horz" wrap="square" lIns="0" tIns="13335" rIns="0" bIns="0" rtlCol="0">
            <a:spAutoFit/>
          </a:bodyPr>
          <a:lstStyle/>
          <a:p>
            <a:pPr marL="12700" algn="ctr">
              <a:lnSpc>
                <a:spcPct val="100000"/>
              </a:lnSpc>
              <a:spcBef>
                <a:spcPts val="105"/>
              </a:spcBef>
            </a:pPr>
            <a:r>
              <a:rPr lang="en-GB" sz="4400" spc="-5" dirty="0"/>
              <a:t>Functions of the hypothalamus
</a:t>
            </a:r>
            <a:endParaRPr sz="4400" dirty="0"/>
          </a:p>
        </p:txBody>
      </p:sp>
      <p:sp>
        <p:nvSpPr>
          <p:cNvPr id="3" name="object 3"/>
          <p:cNvSpPr txBox="1"/>
          <p:nvPr/>
        </p:nvSpPr>
        <p:spPr>
          <a:xfrm>
            <a:off x="293014" y="1828545"/>
            <a:ext cx="8580755" cy="3092513"/>
          </a:xfrm>
          <a:prstGeom prst="rect">
            <a:avLst/>
          </a:prstGeom>
        </p:spPr>
        <p:txBody>
          <a:bodyPr vert="horz" wrap="square" lIns="0" tIns="12065" rIns="0" bIns="0" rtlCol="0">
            <a:spAutoFit/>
          </a:bodyPr>
          <a:lstStyle/>
          <a:p>
            <a:pPr marL="355600" marR="568960" indent="-342900">
              <a:lnSpc>
                <a:spcPct val="100000"/>
              </a:lnSpc>
              <a:spcBef>
                <a:spcPts val="95"/>
              </a:spcBef>
              <a:buFont typeface="Arial"/>
              <a:buChar char="•"/>
              <a:tabLst>
                <a:tab pos="354965" algn="l"/>
                <a:tab pos="355600" algn="l"/>
              </a:tabLst>
            </a:pPr>
            <a:r>
              <a:rPr lang="en-GB" sz="2800" spc="-5" dirty="0">
                <a:latin typeface="Times New Roman"/>
                <a:cs typeface="Times New Roman"/>
              </a:rPr>
              <a:t>The hypothalamus is responsible for many integrative homeostatic functions.
The hypothalamus receives input information from:</a:t>
            </a:r>
          </a:p>
          <a:p>
            <a:pPr marL="12700" marR="568960">
              <a:lnSpc>
                <a:spcPct val="100000"/>
              </a:lnSpc>
              <a:spcBef>
                <a:spcPts val="95"/>
              </a:spcBef>
              <a:tabLst>
                <a:tab pos="354965" algn="l"/>
                <a:tab pos="355600" algn="l"/>
              </a:tabLst>
            </a:pPr>
            <a:r>
              <a:rPr lang="en-GB" sz="2800" spc="-5" dirty="0">
                <a:latin typeface="Times New Roman"/>
                <a:cs typeface="Times New Roman"/>
              </a:rPr>
              <a:t>-neocortex
-the limbic system
-reticular activating system (RAS)
</a:t>
            </a:r>
            <a:endParaRPr sz="2800" dirty="0">
              <a:latin typeface="Times New Roman"/>
              <a:cs typeface="Times New Roman"/>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479232" y="228600"/>
            <a:ext cx="6185535" cy="2057615"/>
          </a:xfrm>
          <a:prstGeom prst="rect">
            <a:avLst/>
          </a:prstGeom>
        </p:spPr>
        <p:txBody>
          <a:bodyPr vert="horz" wrap="square" lIns="0" tIns="13335" rIns="0" bIns="0" rtlCol="0">
            <a:spAutoFit/>
          </a:bodyPr>
          <a:lstStyle/>
          <a:p>
            <a:pPr marL="12700" algn="ctr">
              <a:lnSpc>
                <a:spcPct val="100000"/>
              </a:lnSpc>
              <a:spcBef>
                <a:spcPts val="105"/>
              </a:spcBef>
            </a:pPr>
            <a:r>
              <a:rPr lang="en-GB" sz="4400" dirty="0"/>
              <a:t>Functions of the hypothalamus
</a:t>
            </a:r>
            <a:endParaRPr sz="4400" dirty="0"/>
          </a:p>
        </p:txBody>
      </p:sp>
      <p:sp>
        <p:nvSpPr>
          <p:cNvPr id="3" name="object 3"/>
          <p:cNvSpPr txBox="1"/>
          <p:nvPr/>
        </p:nvSpPr>
        <p:spPr>
          <a:xfrm>
            <a:off x="535940" y="1535937"/>
            <a:ext cx="7442200" cy="4436471"/>
          </a:xfrm>
          <a:prstGeom prst="rect">
            <a:avLst/>
          </a:prstGeom>
        </p:spPr>
        <p:txBody>
          <a:bodyPr vert="horz" wrap="square" lIns="0" tIns="12065" rIns="0" bIns="0" rtlCol="0">
            <a:spAutoFit/>
          </a:bodyPr>
          <a:lstStyle/>
          <a:p>
            <a:pPr marL="12700">
              <a:lnSpc>
                <a:spcPct val="100000"/>
              </a:lnSpc>
              <a:spcBef>
                <a:spcPts val="95"/>
              </a:spcBef>
            </a:pPr>
            <a:r>
              <a:rPr lang="en-GB" sz="2800" spc="-5" dirty="0">
                <a:latin typeface="Times New Roman"/>
                <a:cs typeface="Times New Roman"/>
              </a:rPr>
              <a:t>The hypothalamus has the following functions:
-temperature regulation
-neuroendocrine control of catecholamine secretion
-regulation of the volume of body fluids
-stimulation of feelings of hunger and thirst
-regulation of sexual </a:t>
            </a:r>
            <a:r>
              <a:rPr lang="en-GB" sz="2800" spc="-5" dirty="0" err="1">
                <a:latin typeface="Times New Roman"/>
                <a:cs typeface="Times New Roman"/>
              </a:rPr>
              <a:t>behavior</a:t>
            </a:r>
            <a:r>
              <a:rPr lang="en-GB" sz="2800" spc="-5" dirty="0">
                <a:latin typeface="Times New Roman"/>
                <a:cs typeface="Times New Roman"/>
              </a:rPr>
              <a:t>
-regulation of growth and development
-defensive reactions of the type of fear and anger
-control of the rhythm of hormone secretion
</a:t>
            </a:r>
            <a:endParaRPr sz="2800" dirty="0">
              <a:latin typeface="Times New Roman"/>
              <a:cs typeface="Times New Roman"/>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679194" y="688593"/>
            <a:ext cx="6001385" cy="2010166"/>
          </a:xfrm>
          <a:prstGeom prst="rect">
            <a:avLst/>
          </a:prstGeom>
        </p:spPr>
        <p:txBody>
          <a:bodyPr vert="horz" wrap="square" lIns="0" tIns="12065" rIns="0" bIns="0" rtlCol="0">
            <a:spAutoFit/>
          </a:bodyPr>
          <a:lstStyle/>
          <a:p>
            <a:pPr marL="12700">
              <a:lnSpc>
                <a:spcPct val="100000"/>
              </a:lnSpc>
              <a:spcBef>
                <a:spcPts val="95"/>
              </a:spcBef>
            </a:pPr>
            <a:r>
              <a:rPr lang="en-GB" sz="4300" spc="-40" dirty="0"/>
              <a:t>Hormones of hypothalamus:
</a:t>
            </a:r>
            <a:endParaRPr sz="4300" dirty="0"/>
          </a:p>
        </p:txBody>
      </p:sp>
      <p:sp>
        <p:nvSpPr>
          <p:cNvPr id="3" name="object 3"/>
          <p:cNvSpPr txBox="1"/>
          <p:nvPr/>
        </p:nvSpPr>
        <p:spPr>
          <a:xfrm>
            <a:off x="764540" y="2145601"/>
            <a:ext cx="7054215" cy="1913985"/>
          </a:xfrm>
          <a:prstGeom prst="rect">
            <a:avLst/>
          </a:prstGeom>
        </p:spPr>
        <p:txBody>
          <a:bodyPr vert="horz" wrap="square" lIns="0" tIns="122555" rIns="0" bIns="0" rtlCol="0">
            <a:spAutoFit/>
          </a:bodyPr>
          <a:lstStyle/>
          <a:p>
            <a:pPr marL="355600" indent="-342900">
              <a:lnSpc>
                <a:spcPct val="100000"/>
              </a:lnSpc>
              <a:spcBef>
                <a:spcPts val="965"/>
              </a:spcBef>
              <a:buFont typeface="Arial"/>
              <a:buChar char="•"/>
              <a:tabLst>
                <a:tab pos="356235" algn="l"/>
              </a:tabLst>
            </a:pPr>
            <a:r>
              <a:rPr lang="en-GB" sz="3600" b="1" spc="-5" dirty="0">
                <a:solidFill>
                  <a:srgbClr val="30859C"/>
                </a:solidFill>
                <a:latin typeface="Times New Roman"/>
                <a:cs typeface="Times New Roman"/>
              </a:rPr>
              <a:t>Pituitary hormones
Hormones of the last lobe of the pituitary gland</a:t>
            </a:r>
            <a:endParaRPr sz="3600" dirty="0">
              <a:latin typeface="Times New Roman"/>
              <a:cs typeface="Times New Roman"/>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209800" y="0"/>
            <a:ext cx="6185535" cy="2057615"/>
          </a:xfrm>
          <a:prstGeom prst="rect">
            <a:avLst/>
          </a:prstGeom>
        </p:spPr>
        <p:txBody>
          <a:bodyPr vert="horz" wrap="square" lIns="0" tIns="13335" rIns="0" bIns="0" rtlCol="0">
            <a:spAutoFit/>
          </a:bodyPr>
          <a:lstStyle/>
          <a:p>
            <a:pPr marL="12700">
              <a:lnSpc>
                <a:spcPct val="100000"/>
              </a:lnSpc>
              <a:spcBef>
                <a:spcPts val="105"/>
              </a:spcBef>
            </a:pPr>
            <a:r>
              <a:rPr lang="en-GB" sz="4400" dirty="0"/>
              <a:t>Functions of the hypothalamus
</a:t>
            </a:r>
            <a:endParaRPr sz="4400" dirty="0"/>
          </a:p>
        </p:txBody>
      </p:sp>
      <p:sp>
        <p:nvSpPr>
          <p:cNvPr id="3" name="object 3"/>
          <p:cNvSpPr txBox="1"/>
          <p:nvPr/>
        </p:nvSpPr>
        <p:spPr>
          <a:xfrm>
            <a:off x="579437" y="1524000"/>
            <a:ext cx="7985125" cy="4312078"/>
          </a:xfrm>
          <a:prstGeom prst="rect">
            <a:avLst/>
          </a:prstGeom>
        </p:spPr>
        <p:txBody>
          <a:bodyPr vert="horz" wrap="square" lIns="0" tIns="104775" rIns="0" bIns="0" rtlCol="0">
            <a:spAutoFit/>
          </a:bodyPr>
          <a:lstStyle/>
          <a:p>
            <a:pPr marL="355600">
              <a:lnSpc>
                <a:spcPct val="100000"/>
              </a:lnSpc>
              <a:spcBef>
                <a:spcPts val="825"/>
              </a:spcBef>
            </a:pPr>
            <a:r>
              <a:rPr lang="en-GB" sz="2400" b="1" spc="-5" dirty="0">
                <a:solidFill>
                  <a:srgbClr val="E36C09"/>
                </a:solidFill>
                <a:latin typeface="Times New Roman"/>
                <a:cs typeface="Times New Roman"/>
              </a:rPr>
              <a:t>Pituitary hormones:
they are created in neurosecretory cells of the hypothalamus
they enter the hypothalamic-pituitary port system and through blood reach the anterior pituitary lobe where they exert their effect
They can get out:
stimulating effect on adenohypophysis ("releasing" hormones) or
inhibiting effect (inhibiting hormones)</a:t>
            </a:r>
            <a:endParaRPr sz="2400" dirty="0">
              <a:latin typeface="Times New Roman"/>
              <a:cs typeface="Times New Roman"/>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236370" y="478358"/>
            <a:ext cx="6676390" cy="1380506"/>
          </a:xfrm>
          <a:prstGeom prst="rect">
            <a:avLst/>
          </a:prstGeom>
        </p:spPr>
        <p:txBody>
          <a:bodyPr vert="horz" wrap="square" lIns="0" tIns="13335" rIns="0" bIns="0" rtlCol="0">
            <a:spAutoFit/>
          </a:bodyPr>
          <a:lstStyle/>
          <a:p>
            <a:pPr marL="12700">
              <a:lnSpc>
                <a:spcPct val="100000"/>
              </a:lnSpc>
              <a:spcBef>
                <a:spcPts val="105"/>
              </a:spcBef>
            </a:pPr>
            <a:r>
              <a:rPr lang="en-GB" sz="4400" spc="-5" dirty="0"/>
              <a:t>Pituitary tropic hormones
</a:t>
            </a:r>
            <a:endParaRPr sz="4400" dirty="0"/>
          </a:p>
        </p:txBody>
      </p:sp>
      <p:sp>
        <p:nvSpPr>
          <p:cNvPr id="3" name="object 3"/>
          <p:cNvSpPr txBox="1"/>
          <p:nvPr/>
        </p:nvSpPr>
        <p:spPr>
          <a:xfrm>
            <a:off x="535940" y="1535289"/>
            <a:ext cx="7940040" cy="4672432"/>
          </a:xfrm>
          <a:prstGeom prst="rect">
            <a:avLst/>
          </a:prstGeom>
        </p:spPr>
        <p:txBody>
          <a:bodyPr vert="horz" wrap="square" lIns="0" tIns="55244" rIns="0" bIns="0" rtlCol="0">
            <a:spAutoFit/>
          </a:bodyPr>
          <a:lstStyle/>
          <a:p>
            <a:pPr marL="355600" indent="-342900">
              <a:lnSpc>
                <a:spcPct val="100000"/>
              </a:lnSpc>
              <a:spcBef>
                <a:spcPts val="434"/>
              </a:spcBef>
              <a:buFont typeface="Arial"/>
              <a:buChar char="•"/>
              <a:tabLst>
                <a:tab pos="354965" algn="l"/>
                <a:tab pos="355600" algn="l"/>
              </a:tabLst>
            </a:pPr>
            <a:r>
              <a:rPr lang="en-GB" sz="2800" spc="-5" dirty="0">
                <a:latin typeface="Times New Roman"/>
                <a:cs typeface="Times New Roman"/>
              </a:rPr>
              <a:t>By chemical composition: peptides + dopamine
TRH
GnRH (releases LH and FSH)
CRH (releases proopiomelanocortin, i.e. secretion of ACTH and beta-lipotropin)
A hormone that stimulates the release of growth hormone (GHRH or GHRF)
Somatostatin (inhibits the release of growth hormone)
Dopamine (inhibits the release of prolactin)</a:t>
            </a:r>
            <a:endParaRPr sz="2800" dirty="0">
              <a:latin typeface="Times New Roman"/>
              <a:cs typeface="Times New Roman"/>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981200" y="152400"/>
            <a:ext cx="6185535" cy="2057615"/>
          </a:xfrm>
          <a:prstGeom prst="rect">
            <a:avLst/>
          </a:prstGeom>
        </p:spPr>
        <p:txBody>
          <a:bodyPr vert="horz" wrap="square" lIns="0" tIns="13335" rIns="0" bIns="0" rtlCol="0">
            <a:spAutoFit/>
          </a:bodyPr>
          <a:lstStyle/>
          <a:p>
            <a:pPr marL="12700">
              <a:lnSpc>
                <a:spcPct val="100000"/>
              </a:lnSpc>
              <a:spcBef>
                <a:spcPts val="105"/>
              </a:spcBef>
            </a:pPr>
            <a:r>
              <a:rPr lang="en-GB" sz="4400" dirty="0"/>
              <a:t>Functions of the hypothalamus
</a:t>
            </a:r>
            <a:endParaRPr sz="4400" dirty="0"/>
          </a:p>
        </p:txBody>
      </p:sp>
      <p:sp>
        <p:nvSpPr>
          <p:cNvPr id="3" name="object 3"/>
          <p:cNvSpPr txBox="1"/>
          <p:nvPr/>
        </p:nvSpPr>
        <p:spPr>
          <a:xfrm>
            <a:off x="535940" y="1653846"/>
            <a:ext cx="7973059" cy="4614725"/>
          </a:xfrm>
          <a:prstGeom prst="rect">
            <a:avLst/>
          </a:prstGeom>
        </p:spPr>
        <p:txBody>
          <a:bodyPr vert="horz" wrap="square" lIns="0" tIns="48895" rIns="0" bIns="0" rtlCol="0">
            <a:spAutoFit/>
          </a:bodyPr>
          <a:lstStyle/>
          <a:p>
            <a:pPr marL="355600">
              <a:lnSpc>
                <a:spcPct val="100000"/>
              </a:lnSpc>
              <a:spcBef>
                <a:spcPts val="385"/>
              </a:spcBef>
            </a:pPr>
            <a:r>
              <a:rPr lang="en-GB" sz="3200" b="1" spc="-25" dirty="0">
                <a:solidFill>
                  <a:srgbClr val="E36C09"/>
                </a:solidFill>
                <a:latin typeface="Times New Roman"/>
                <a:cs typeface="Times New Roman"/>
              </a:rPr>
              <a:t>Hormones of the last lobe of the pituitary gland
(neurohypophysis):
</a:t>
            </a:r>
            <a:r>
              <a:rPr lang="en-GB" sz="2400" b="1" spc="-25" dirty="0">
                <a:latin typeface="Times New Roman"/>
                <a:cs typeface="Times New Roman"/>
              </a:rPr>
              <a:t>They are created in the hypothalamus.
they reach the last lobe of the pituitary gland by "traveling" along the neurons of the </a:t>
            </a:r>
            <a:r>
              <a:rPr lang="en-GB" sz="2400" b="1" spc="-25" dirty="0" err="1">
                <a:latin typeface="Times New Roman"/>
                <a:cs typeface="Times New Roman"/>
              </a:rPr>
              <a:t>hypothalamo</a:t>
            </a:r>
            <a:r>
              <a:rPr lang="en-GB" sz="2400" b="1" spc="-25" dirty="0">
                <a:latin typeface="Times New Roman"/>
                <a:cs typeface="Times New Roman"/>
              </a:rPr>
              <a:t>-pituitary tract
they are deposited in the posterior lobe of the pituitary gland and secreted from it for stimulation</a:t>
            </a:r>
            <a:r>
              <a:rPr lang="en-GB" sz="3200" b="1" spc="-25" dirty="0">
                <a:solidFill>
                  <a:srgbClr val="E36C09"/>
                </a:solidFill>
                <a:latin typeface="Times New Roman"/>
                <a:cs typeface="Times New Roman"/>
              </a:rPr>
              <a:t>
</a:t>
            </a:r>
            <a:endParaRPr sz="3200" dirty="0">
              <a:latin typeface="Times New Roman"/>
              <a:cs typeface="Times New Roman"/>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420492" y="478358"/>
            <a:ext cx="4304665" cy="1380506"/>
          </a:xfrm>
          <a:prstGeom prst="rect">
            <a:avLst/>
          </a:prstGeom>
        </p:spPr>
        <p:txBody>
          <a:bodyPr vert="horz" wrap="square" lIns="0" tIns="13335" rIns="0" bIns="0" rtlCol="0">
            <a:spAutoFit/>
          </a:bodyPr>
          <a:lstStyle/>
          <a:p>
            <a:pPr marL="12700">
              <a:lnSpc>
                <a:spcPct val="100000"/>
              </a:lnSpc>
              <a:spcBef>
                <a:spcPts val="105"/>
              </a:spcBef>
            </a:pPr>
            <a:r>
              <a:rPr lang="en-GB" sz="4400" spc="-5" dirty="0"/>
              <a:t>Adenohypophysis
</a:t>
            </a:r>
            <a:endParaRPr sz="4400" dirty="0"/>
          </a:p>
        </p:txBody>
      </p:sp>
      <p:sp>
        <p:nvSpPr>
          <p:cNvPr id="3" name="object 3"/>
          <p:cNvSpPr txBox="1"/>
          <p:nvPr/>
        </p:nvSpPr>
        <p:spPr>
          <a:xfrm>
            <a:off x="993139" y="1621281"/>
            <a:ext cx="7449820" cy="3928640"/>
          </a:xfrm>
          <a:prstGeom prst="rect">
            <a:avLst/>
          </a:prstGeom>
        </p:spPr>
        <p:txBody>
          <a:bodyPr vert="horz" wrap="square" lIns="0" tIns="12065" rIns="0" bIns="0" rtlCol="0">
            <a:spAutoFit/>
          </a:bodyPr>
          <a:lstStyle/>
          <a:p>
            <a:pPr marL="299085" marR="376555" indent="-286385">
              <a:lnSpc>
                <a:spcPct val="100000"/>
              </a:lnSpc>
              <a:spcBef>
                <a:spcPts val="95"/>
              </a:spcBef>
              <a:buFont typeface="Arial"/>
              <a:buChar char="–"/>
              <a:tabLst>
                <a:tab pos="299720" algn="l"/>
              </a:tabLst>
            </a:pPr>
            <a:r>
              <a:rPr lang="en-GB" sz="2800" spc="-35" dirty="0">
                <a:latin typeface="Times New Roman"/>
                <a:cs typeface="Times New Roman"/>
              </a:rPr>
              <a:t>The hormones of the adenohypophysis are released under the influence of releasing and inhibiting factors (hormones) produced by the hypothalamus
The release of the hormone adenohypophysis is also regulated by various negative feedbacks
Hormones of adenohypophysis act on others endocrine systems, and therefore they are called tropical hormones</a:t>
            </a:r>
            <a:endParaRPr sz="2800" dirty="0">
              <a:latin typeface="Times New Roman"/>
              <a:cs typeface="Times New Roman"/>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2" descr="antpostpit"/>
          <p:cNvPicPr>
            <a:picLocks noChangeAspect="1" noChangeArrowheads="1"/>
          </p:cNvPicPr>
          <p:nvPr/>
        </p:nvPicPr>
        <p:blipFill>
          <a:blip r:embed="rId2"/>
          <a:srcRect/>
          <a:stretch>
            <a:fillRect/>
          </a:stretch>
        </p:blipFill>
        <p:spPr bwMode="auto">
          <a:xfrm>
            <a:off x="250825" y="260350"/>
            <a:ext cx="8642350" cy="6597650"/>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133600" y="0"/>
            <a:ext cx="6219825" cy="2056973"/>
          </a:xfrm>
          <a:prstGeom prst="rect">
            <a:avLst/>
          </a:prstGeom>
        </p:spPr>
        <p:txBody>
          <a:bodyPr vert="horz" wrap="square" lIns="0" tIns="12700" rIns="0" bIns="0" rtlCol="0">
            <a:spAutoFit/>
          </a:bodyPr>
          <a:lstStyle/>
          <a:p>
            <a:pPr marL="12700">
              <a:lnSpc>
                <a:spcPct val="100000"/>
              </a:lnSpc>
              <a:spcBef>
                <a:spcPts val="100"/>
              </a:spcBef>
            </a:pPr>
            <a:r>
              <a:rPr lang="en-GB" sz="4400" spc="-35" dirty="0"/>
              <a:t>Hormones of the Adenohypophysis
</a:t>
            </a:r>
            <a:endParaRPr sz="4400" dirty="0"/>
          </a:p>
        </p:txBody>
      </p:sp>
      <p:sp>
        <p:nvSpPr>
          <p:cNvPr id="3" name="object 3"/>
          <p:cNvSpPr txBox="1"/>
          <p:nvPr/>
        </p:nvSpPr>
        <p:spPr>
          <a:xfrm>
            <a:off x="560387" y="1524000"/>
            <a:ext cx="8023225" cy="5730415"/>
          </a:xfrm>
          <a:prstGeom prst="rect">
            <a:avLst/>
          </a:prstGeom>
        </p:spPr>
        <p:txBody>
          <a:bodyPr vert="horz" wrap="square" lIns="0" tIns="13335" rIns="0" bIns="0" rtlCol="0">
            <a:spAutoFit/>
          </a:bodyPr>
          <a:lstStyle/>
          <a:p>
            <a:pPr marL="355600" indent="-342900">
              <a:lnSpc>
                <a:spcPct val="100000"/>
              </a:lnSpc>
              <a:spcBef>
                <a:spcPts val="105"/>
              </a:spcBef>
              <a:buFont typeface="Arial"/>
              <a:buChar char="•"/>
              <a:tabLst>
                <a:tab pos="354965" algn="l"/>
                <a:tab pos="355600" algn="l"/>
              </a:tabLst>
            </a:pPr>
            <a:r>
              <a:rPr lang="en-GB" sz="2600" b="1" spc="-25" dirty="0">
                <a:solidFill>
                  <a:srgbClr val="30859C"/>
                </a:solidFill>
                <a:latin typeface="Times New Roman"/>
                <a:cs typeface="Times New Roman"/>
              </a:rPr>
              <a:t>Human growth hormone (</a:t>
            </a:r>
            <a:r>
              <a:rPr lang="en-GB" sz="2600" b="1" spc="-25" dirty="0" err="1">
                <a:solidFill>
                  <a:srgbClr val="30859C"/>
                </a:solidFill>
                <a:latin typeface="Times New Roman"/>
                <a:cs typeface="Times New Roman"/>
              </a:rPr>
              <a:t>hGH</a:t>
            </a:r>
            <a:r>
              <a:rPr lang="en-GB" sz="2600" b="1" spc="-25" dirty="0">
                <a:solidFill>
                  <a:srgbClr val="30859C"/>
                </a:solidFill>
                <a:latin typeface="Times New Roman"/>
                <a:cs typeface="Times New Roman"/>
              </a:rPr>
              <a:t>) or somatotropin</a:t>
            </a:r>
          </a:p>
          <a:p>
            <a:pPr marL="12700">
              <a:lnSpc>
                <a:spcPct val="100000"/>
              </a:lnSpc>
              <a:spcBef>
                <a:spcPts val="105"/>
              </a:spcBef>
              <a:tabLst>
                <a:tab pos="354965" algn="l"/>
                <a:tab pos="355600" algn="l"/>
              </a:tabLst>
            </a:pPr>
            <a:r>
              <a:rPr lang="en-GB" sz="2600" b="1" spc="-25" dirty="0">
                <a:solidFill>
                  <a:srgbClr val="30859C"/>
                </a:solidFill>
                <a:latin typeface="Times New Roman"/>
                <a:cs typeface="Times New Roman"/>
              </a:rPr>
              <a:t> </a:t>
            </a:r>
            <a:r>
              <a:rPr lang="en-GB" sz="2600" b="1" spc="-25" dirty="0">
                <a:latin typeface="Times New Roman"/>
                <a:cs typeface="Times New Roman"/>
              </a:rPr>
              <a:t>Stimulates the secretion of insulin-like growth factors (IGF) or </a:t>
            </a:r>
            <a:r>
              <a:rPr lang="en-GB" sz="2600" b="1" spc="-25" dirty="0" err="1">
                <a:latin typeface="Times New Roman"/>
                <a:cs typeface="Times New Roman"/>
              </a:rPr>
              <a:t>somatomedine</a:t>
            </a:r>
            <a:r>
              <a:rPr lang="en-GB" sz="2600" b="1" spc="-25" dirty="0">
                <a:latin typeface="Times New Roman"/>
                <a:cs typeface="Times New Roman"/>
              </a:rPr>
              <a:t> stimulating growth and protein synthesis.</a:t>
            </a:r>
            <a:r>
              <a:rPr lang="en-GB" sz="2600" b="1" spc="-25" dirty="0">
                <a:solidFill>
                  <a:srgbClr val="30859C"/>
                </a:solidFill>
                <a:latin typeface="Times New Roman"/>
                <a:cs typeface="Times New Roman"/>
              </a:rPr>
              <a:t>
Thyroid-stimulating hormone (TSH) or thyrotropin
</a:t>
            </a:r>
            <a:r>
              <a:rPr lang="en-GB" sz="2600" b="1" spc="-25" dirty="0">
                <a:latin typeface="Times New Roman"/>
                <a:cs typeface="Times New Roman"/>
              </a:rPr>
              <a:t>Stimulates thyroid growth, synthesis and secretion
thyroid hormones</a:t>
            </a:r>
            <a:r>
              <a:rPr lang="en-GB" sz="2600" b="1" spc="-25" dirty="0">
                <a:solidFill>
                  <a:srgbClr val="30859C"/>
                </a:solidFill>
                <a:latin typeface="Times New Roman"/>
                <a:cs typeface="Times New Roman"/>
              </a:rPr>
              <a:t>
Follicle-stimulating hormone (FSH)
</a:t>
            </a:r>
            <a:r>
              <a:rPr lang="en-GB" sz="2600" b="1" spc="-25" dirty="0">
                <a:latin typeface="Times New Roman"/>
                <a:cs typeface="Times New Roman"/>
              </a:rPr>
              <a:t>Stimulates the development of oocytes in the ovaries and spermatozoa in the testicles</a:t>
            </a:r>
            <a:r>
              <a:rPr lang="en-GB" sz="2600" b="1" spc="-25" dirty="0">
                <a:solidFill>
                  <a:srgbClr val="30859C"/>
                </a:solidFill>
                <a:latin typeface="Times New Roman"/>
                <a:cs typeface="Times New Roman"/>
              </a:rPr>
              <a:t>
Luteinizing hormone (LH)
</a:t>
            </a:r>
            <a:r>
              <a:rPr lang="en-GB" sz="2600" b="1" spc="-25" dirty="0">
                <a:latin typeface="Times New Roman"/>
                <a:cs typeface="Times New Roman"/>
              </a:rPr>
              <a:t>In the ovaries, it stimulates ovulation, and in the testicles, testosterone production</a:t>
            </a:r>
            <a:r>
              <a:rPr lang="en-GB" sz="2600" b="1" spc="-25" dirty="0">
                <a:solidFill>
                  <a:srgbClr val="30859C"/>
                </a:solidFill>
                <a:latin typeface="Times New Roman"/>
                <a:cs typeface="Times New Roman"/>
              </a:rPr>
              <a:t>
</a:t>
            </a:r>
            <a:endParaRPr sz="2400" dirty="0">
              <a:latin typeface="Times New Roman"/>
              <a:cs typeface="Times New Roman"/>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endParaRPr lang="hr-HR"/>
          </a:p>
        </p:txBody>
      </p:sp>
      <p:sp>
        <p:nvSpPr>
          <p:cNvPr id="4099" name="Rectangle 3"/>
          <p:cNvSpPr>
            <a:spLocks noGrp="1" noChangeArrowheads="1"/>
          </p:cNvSpPr>
          <p:nvPr>
            <p:ph type="body" idx="1"/>
          </p:nvPr>
        </p:nvSpPr>
        <p:spPr/>
        <p:txBody>
          <a:bodyPr/>
          <a:lstStyle/>
          <a:p>
            <a:pPr eaLnBrk="1" hangingPunct="1"/>
            <a:endParaRPr lang="hr-HR"/>
          </a:p>
        </p:txBody>
      </p:sp>
      <p:sp>
        <p:nvSpPr>
          <p:cNvPr id="4100" name="Rectangle 4"/>
          <p:cNvSpPr>
            <a:spLocks noChangeArrowheads="1"/>
          </p:cNvSpPr>
          <p:nvPr/>
        </p:nvSpPr>
        <p:spPr bwMode="auto">
          <a:xfrm>
            <a:off x="457200" y="381000"/>
            <a:ext cx="82296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hr-HR" sz="4400">
                <a:solidFill>
                  <a:schemeClr val="tx2"/>
                </a:solidFill>
                <a:latin typeface="Comic Sans MS" pitchFamily="66" charset="0"/>
              </a:rPr>
              <a:t>Endokrine žlijezde</a:t>
            </a:r>
            <a:endParaRPr lang="en-US" sz="4400">
              <a:solidFill>
                <a:schemeClr val="tx2"/>
              </a:solidFill>
              <a:latin typeface="Comic Sans MS" pitchFamily="66" charset="0"/>
            </a:endParaRPr>
          </a:p>
        </p:txBody>
      </p:sp>
      <p:pic>
        <p:nvPicPr>
          <p:cNvPr id="4101" name="Picture 5"/>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115888"/>
            <a:ext cx="8642350" cy="6481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0905956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124710" y="117132"/>
            <a:ext cx="6220460" cy="1367682"/>
          </a:xfrm>
          <a:prstGeom prst="rect">
            <a:avLst/>
          </a:prstGeom>
        </p:spPr>
        <p:txBody>
          <a:bodyPr vert="horz" wrap="square" lIns="0" tIns="13335" rIns="0" bIns="0" rtlCol="0">
            <a:spAutoFit/>
          </a:bodyPr>
          <a:lstStyle/>
          <a:p>
            <a:pPr marL="12700">
              <a:lnSpc>
                <a:spcPct val="100000"/>
              </a:lnSpc>
              <a:spcBef>
                <a:spcPts val="105"/>
              </a:spcBef>
            </a:pPr>
            <a:r>
              <a:rPr lang="en-GB" sz="4400" spc="-35" dirty="0"/>
              <a:t>Hormones of the Adenohypophysis</a:t>
            </a:r>
            <a:endParaRPr sz="4400" dirty="0"/>
          </a:p>
        </p:txBody>
      </p:sp>
      <p:sp>
        <p:nvSpPr>
          <p:cNvPr id="3" name="object 3"/>
          <p:cNvSpPr txBox="1"/>
          <p:nvPr/>
        </p:nvSpPr>
        <p:spPr>
          <a:xfrm>
            <a:off x="535940" y="1520909"/>
            <a:ext cx="7809230" cy="5729774"/>
          </a:xfrm>
          <a:prstGeom prst="rect">
            <a:avLst/>
          </a:prstGeom>
        </p:spPr>
        <p:txBody>
          <a:bodyPr vert="horz" wrap="square" lIns="0" tIns="111760" rIns="0" bIns="0" rtlCol="0">
            <a:spAutoFit/>
          </a:bodyPr>
          <a:lstStyle/>
          <a:p>
            <a:pPr marL="12700">
              <a:lnSpc>
                <a:spcPct val="100000"/>
              </a:lnSpc>
              <a:spcBef>
                <a:spcPts val="880"/>
              </a:spcBef>
              <a:tabLst>
                <a:tab pos="354965" algn="l"/>
                <a:tab pos="355600" algn="l"/>
              </a:tabLst>
            </a:pPr>
            <a:r>
              <a:rPr lang="en-GB" sz="3200" b="1" spc="-5" dirty="0">
                <a:solidFill>
                  <a:srgbClr val="30859C"/>
                </a:solidFill>
                <a:latin typeface="Times New Roman"/>
                <a:cs typeface="Times New Roman"/>
              </a:rPr>
              <a:t>Prolactin (PRL) </a:t>
            </a:r>
          </a:p>
          <a:p>
            <a:pPr marL="12700">
              <a:lnSpc>
                <a:spcPct val="100000"/>
              </a:lnSpc>
              <a:spcBef>
                <a:spcPts val="880"/>
              </a:spcBef>
              <a:tabLst>
                <a:tab pos="354965" algn="l"/>
                <a:tab pos="355600" algn="l"/>
              </a:tabLst>
            </a:pPr>
            <a:r>
              <a:rPr lang="en-GB" sz="3200" b="1" spc="-5" dirty="0">
                <a:latin typeface="Times New Roman"/>
                <a:cs typeface="Times New Roman"/>
              </a:rPr>
              <a:t>Leads to the secretion of milk from the mammary glands</a:t>
            </a:r>
            <a:r>
              <a:rPr lang="en-GB" sz="3200" b="1" spc="-5" dirty="0">
                <a:solidFill>
                  <a:srgbClr val="30859C"/>
                </a:solidFill>
                <a:latin typeface="Times New Roman"/>
                <a:cs typeface="Times New Roman"/>
              </a:rPr>
              <a:t>
Adrenocorticotropic hormone (ACTH) or corticotropin
</a:t>
            </a:r>
            <a:r>
              <a:rPr lang="en-GB" sz="3200" b="1" spc="-5" dirty="0">
                <a:latin typeface="Times New Roman"/>
                <a:cs typeface="Times New Roman"/>
              </a:rPr>
              <a:t>Stimulates the secretion of glucocorticoids in the adrenal cortex</a:t>
            </a:r>
            <a:r>
              <a:rPr lang="en-GB" sz="3200" b="1" spc="-5" dirty="0">
                <a:solidFill>
                  <a:srgbClr val="30859C"/>
                </a:solidFill>
                <a:latin typeface="Times New Roman"/>
                <a:cs typeface="Times New Roman"/>
              </a:rPr>
              <a:t>
Melano-stimulating hormone (MSH)
</a:t>
            </a:r>
            <a:r>
              <a:rPr lang="en-GB" sz="3200" b="1" spc="-5" dirty="0">
                <a:latin typeface="Times New Roman"/>
                <a:cs typeface="Times New Roman"/>
              </a:rPr>
              <a:t>Unknown role in humans</a:t>
            </a:r>
            <a:r>
              <a:rPr lang="en-GB" sz="3200" b="1" spc="-5" dirty="0">
                <a:solidFill>
                  <a:srgbClr val="30859C"/>
                </a:solidFill>
                <a:latin typeface="Times New Roman"/>
                <a:cs typeface="Times New Roman"/>
              </a:rPr>
              <a:t>
</a:t>
            </a:r>
            <a:endParaRPr sz="2800" dirty="0">
              <a:latin typeface="Times New Roman"/>
              <a:cs typeface="Times New Roman"/>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362200" y="478358"/>
            <a:ext cx="4197603" cy="1380506"/>
          </a:xfrm>
          <a:prstGeom prst="rect">
            <a:avLst/>
          </a:prstGeom>
        </p:spPr>
        <p:txBody>
          <a:bodyPr vert="horz" wrap="square" lIns="0" tIns="13335" rIns="0" bIns="0" rtlCol="0">
            <a:spAutoFit/>
          </a:bodyPr>
          <a:lstStyle/>
          <a:p>
            <a:pPr marL="12700">
              <a:lnSpc>
                <a:spcPct val="100000"/>
              </a:lnSpc>
              <a:spcBef>
                <a:spcPts val="105"/>
              </a:spcBef>
            </a:pPr>
            <a:r>
              <a:rPr lang="en-GB" sz="4400" spc="-15" dirty="0"/>
              <a:t>Neurohypophysis
</a:t>
            </a:r>
            <a:endParaRPr sz="4400" dirty="0"/>
          </a:p>
        </p:txBody>
      </p:sp>
      <p:sp>
        <p:nvSpPr>
          <p:cNvPr id="3" name="object 3"/>
          <p:cNvSpPr txBox="1"/>
          <p:nvPr/>
        </p:nvSpPr>
        <p:spPr>
          <a:xfrm>
            <a:off x="993139" y="1535325"/>
            <a:ext cx="7509509" cy="5023170"/>
          </a:xfrm>
          <a:prstGeom prst="rect">
            <a:avLst/>
          </a:prstGeom>
        </p:spPr>
        <p:txBody>
          <a:bodyPr vert="horz" wrap="square" lIns="0" tIns="97790" rIns="0" bIns="0" rtlCol="0">
            <a:spAutoFit/>
          </a:bodyPr>
          <a:lstStyle/>
          <a:p>
            <a:pPr marL="299085" indent="-286385">
              <a:lnSpc>
                <a:spcPct val="100000"/>
              </a:lnSpc>
              <a:spcBef>
                <a:spcPts val="770"/>
              </a:spcBef>
              <a:buFont typeface="Arial"/>
              <a:buChar char="–"/>
              <a:tabLst>
                <a:tab pos="299720" algn="l"/>
              </a:tabLst>
            </a:pPr>
            <a:r>
              <a:rPr lang="en-GB" sz="2800" b="1" spc="-5" dirty="0">
                <a:latin typeface="Times New Roman"/>
                <a:cs typeface="Times New Roman"/>
              </a:rPr>
              <a:t>It doesn't synthesize hormones.</a:t>
            </a:r>
          </a:p>
          <a:p>
            <a:pPr marL="12700">
              <a:lnSpc>
                <a:spcPct val="100000"/>
              </a:lnSpc>
              <a:spcBef>
                <a:spcPts val="770"/>
              </a:spcBef>
              <a:tabLst>
                <a:tab pos="299720" algn="l"/>
              </a:tabLst>
            </a:pPr>
            <a:r>
              <a:rPr lang="en-GB" sz="2800" b="1" spc="-5" dirty="0">
                <a:latin typeface="Times New Roman"/>
                <a:cs typeface="Times New Roman"/>
              </a:rPr>
              <a:t>Preserves and releases hormones produced by the hypothalamus
-They are transported via the hypothalamic-pituitary tract
Two hormones are released from the neuro</a:t>
            </a:r>
            <a:r>
              <a:rPr lang="en-GB" sz="2800" b="1" spc="-15" dirty="0">
                <a:latin typeface="Times New Roman"/>
                <a:cs typeface="Times New Roman"/>
              </a:rPr>
              <a:t>hypophysis</a:t>
            </a:r>
            <a:r>
              <a:rPr lang="en-GB" sz="2800" b="1" spc="-5" dirty="0">
                <a:latin typeface="Times New Roman"/>
                <a:cs typeface="Times New Roman"/>
              </a:rPr>
              <a:t>:
Oxytocin (OT)
Antidiuretic hormone (ADH) or vasopressin</a:t>
            </a:r>
            <a:r>
              <a:rPr lang="en-GB" sz="2800" b="1" spc="-5" dirty="0">
                <a:solidFill>
                  <a:srgbClr val="30859C"/>
                </a:solidFill>
                <a:latin typeface="Times New Roman"/>
                <a:cs typeface="Times New Roman"/>
              </a:rPr>
              <a:t>
</a:t>
            </a:r>
            <a:endParaRPr sz="2400" dirty="0">
              <a:latin typeface="Times New Roman"/>
              <a:cs typeface="Times New Roman"/>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487548" y="478358"/>
            <a:ext cx="4173220" cy="1380506"/>
          </a:xfrm>
          <a:prstGeom prst="rect">
            <a:avLst/>
          </a:prstGeom>
        </p:spPr>
        <p:txBody>
          <a:bodyPr vert="horz" wrap="square" lIns="0" tIns="13335" rIns="0" bIns="0" rtlCol="0">
            <a:spAutoFit/>
          </a:bodyPr>
          <a:lstStyle/>
          <a:p>
            <a:pPr marL="12700">
              <a:lnSpc>
                <a:spcPct val="100000"/>
              </a:lnSpc>
              <a:spcBef>
                <a:spcPts val="105"/>
              </a:spcBef>
            </a:pPr>
            <a:r>
              <a:rPr lang="en-GB" sz="4400" spc="-20" dirty="0"/>
              <a:t>Oxytocin (OT)
</a:t>
            </a:r>
            <a:endParaRPr sz="4400" dirty="0"/>
          </a:p>
        </p:txBody>
      </p:sp>
      <p:sp>
        <p:nvSpPr>
          <p:cNvPr id="3" name="object 3"/>
          <p:cNvSpPr txBox="1"/>
          <p:nvPr/>
        </p:nvSpPr>
        <p:spPr>
          <a:xfrm>
            <a:off x="993139" y="1621281"/>
            <a:ext cx="7194550" cy="2623154"/>
          </a:xfrm>
          <a:prstGeom prst="rect">
            <a:avLst/>
          </a:prstGeom>
        </p:spPr>
        <p:txBody>
          <a:bodyPr vert="horz" wrap="square" lIns="0" tIns="12065" rIns="0" bIns="0" rtlCol="0">
            <a:spAutoFit/>
          </a:bodyPr>
          <a:lstStyle/>
          <a:p>
            <a:pPr marL="299085" marR="5080" indent="-286385">
              <a:lnSpc>
                <a:spcPct val="100000"/>
              </a:lnSpc>
              <a:spcBef>
                <a:spcPts val="95"/>
              </a:spcBef>
              <a:buFont typeface="Arial"/>
              <a:buChar char="–"/>
              <a:tabLst>
                <a:tab pos="299720" algn="l"/>
              </a:tabLst>
            </a:pPr>
            <a:r>
              <a:rPr lang="en-GB" sz="2800" b="1" spc="-45" dirty="0">
                <a:solidFill>
                  <a:srgbClr val="30859C"/>
                </a:solidFill>
                <a:latin typeface="Times New Roman"/>
                <a:cs typeface="Times New Roman"/>
              </a:rPr>
              <a:t>During and after childbirth, it has an effect on the uterus and breast
Strengthens the contraction of smooth muscle cells in the uterus
Stimulates the squeezing of milk from the mammary glands</a:t>
            </a:r>
            <a:endParaRPr sz="2800" dirty="0">
              <a:latin typeface="Times New Roman"/>
              <a:cs typeface="Times New Roman"/>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36498" y="478358"/>
            <a:ext cx="7674609" cy="1380506"/>
          </a:xfrm>
          <a:prstGeom prst="rect">
            <a:avLst/>
          </a:prstGeom>
        </p:spPr>
        <p:txBody>
          <a:bodyPr vert="horz" wrap="square" lIns="0" tIns="13335" rIns="0" bIns="0" rtlCol="0">
            <a:spAutoFit/>
          </a:bodyPr>
          <a:lstStyle/>
          <a:p>
            <a:pPr marL="12700">
              <a:lnSpc>
                <a:spcPct val="100000"/>
              </a:lnSpc>
              <a:spcBef>
                <a:spcPts val="105"/>
              </a:spcBef>
            </a:pPr>
            <a:r>
              <a:rPr lang="en-GB" sz="4400" dirty="0"/>
              <a:t>Antidiuretic hormone (ADH)
</a:t>
            </a:r>
            <a:endParaRPr sz="4400" dirty="0"/>
          </a:p>
        </p:txBody>
      </p:sp>
      <p:sp>
        <p:nvSpPr>
          <p:cNvPr id="3" name="object 3"/>
          <p:cNvSpPr txBox="1"/>
          <p:nvPr/>
        </p:nvSpPr>
        <p:spPr>
          <a:xfrm>
            <a:off x="993139" y="2133422"/>
            <a:ext cx="7324725" cy="3484928"/>
          </a:xfrm>
          <a:prstGeom prst="rect">
            <a:avLst/>
          </a:prstGeom>
        </p:spPr>
        <p:txBody>
          <a:bodyPr vert="horz" wrap="square" lIns="0" tIns="12065" rIns="0" bIns="0" rtlCol="0">
            <a:spAutoFit/>
          </a:bodyPr>
          <a:lstStyle/>
          <a:p>
            <a:pPr marL="299085" marR="494665" indent="-286385">
              <a:lnSpc>
                <a:spcPct val="100000"/>
              </a:lnSpc>
              <a:spcBef>
                <a:spcPts val="95"/>
              </a:spcBef>
              <a:buFont typeface="Arial"/>
              <a:buChar char="–"/>
              <a:tabLst>
                <a:tab pos="299720" algn="l"/>
              </a:tabLst>
            </a:pPr>
            <a:r>
              <a:rPr lang="en-GB" sz="2800" b="1" spc="-10" dirty="0">
                <a:solidFill>
                  <a:srgbClr val="30859C"/>
                </a:solidFill>
                <a:latin typeface="Times New Roman"/>
                <a:cs typeface="Times New Roman"/>
              </a:rPr>
              <a:t>Reduces the amount of definitive urine by allowing the kidneys to return a greater amount of water from the primary urine to the blood
Also, it reduces water loss by sweating and leads to arteriole constriction, thus
causes an increase in blood pressure (vasopressin)</a:t>
            </a:r>
            <a:endParaRPr sz="2800" dirty="0">
              <a:latin typeface="Times New Roman"/>
              <a:cs typeface="Times New Roman"/>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endParaRPr lang="en-US"/>
          </a:p>
        </p:txBody>
      </p:sp>
      <p:pic>
        <p:nvPicPr>
          <p:cNvPr id="78852" name="Picture 4"/>
          <p:cNvPicPr>
            <a:picLocks noGrp="1" noChangeAspect="1" noChangeArrowheads="1"/>
          </p:cNvPicPr>
          <p:nvPr>
            <p:ph type="body" idx="1"/>
          </p:nvPr>
        </p:nvPicPr>
        <p:blipFill>
          <a:blip r:embed="rId2"/>
          <a:srcRect/>
          <a:stretch>
            <a:fillRect/>
          </a:stretch>
        </p:blipFill>
        <p:spPr>
          <a:xfrm>
            <a:off x="395288" y="260350"/>
            <a:ext cx="8280400" cy="6337300"/>
          </a:xfrm>
          <a:noFill/>
          <a:ln/>
        </p:spPr>
      </p:pic>
      <p:sp>
        <p:nvSpPr>
          <p:cNvPr id="78853" name="Rectangle 5"/>
          <p:cNvSpPr>
            <a:spLocks noChangeArrowheads="1"/>
          </p:cNvSpPr>
          <p:nvPr/>
        </p:nvSpPr>
        <p:spPr bwMode="auto">
          <a:xfrm>
            <a:off x="971550" y="1052513"/>
            <a:ext cx="7704138" cy="1200329"/>
          </a:xfrm>
          <a:prstGeom prst="rect">
            <a:avLst/>
          </a:prstGeom>
          <a:noFill/>
          <a:ln w="9525">
            <a:noFill/>
            <a:miter lim="800000"/>
            <a:headEnd/>
            <a:tailEnd/>
          </a:ln>
          <a:effectLst/>
        </p:spPr>
        <p:txBody>
          <a:bodyPr>
            <a:spAutoFit/>
          </a:bodyPr>
          <a:lstStyle/>
          <a:p>
            <a:r>
              <a:rPr lang="en-US" sz="2400" b="1" dirty="0">
                <a:solidFill>
                  <a:schemeClr val="bg1"/>
                </a:solidFill>
                <a:latin typeface="Times New Roman" pitchFamily="18" charset="0"/>
              </a:rPr>
              <a:t>                             </a:t>
            </a:r>
            <a:r>
              <a:rPr lang="en-GB" sz="2400" b="1" dirty="0">
                <a:solidFill>
                  <a:schemeClr val="bg1"/>
                </a:solidFill>
                <a:latin typeface="Times New Roman" pitchFamily="18" charset="0"/>
              </a:rPr>
              <a:t>PITUITARY GLAND
Orchestra conductor made up of other endocrine glands
</a:t>
            </a:r>
            <a:endParaRPr lang="en-US" sz="2400" b="1" dirty="0">
              <a:solidFill>
                <a:schemeClr val="bg1"/>
              </a:solidFill>
              <a:latin typeface="Times New Roman" pitchFamily="18"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AutoShape 2"/>
          <p:cNvSpPr>
            <a:spLocks noChangeArrowheads="1"/>
          </p:cNvSpPr>
          <p:nvPr/>
        </p:nvSpPr>
        <p:spPr bwMode="auto">
          <a:xfrm>
            <a:off x="3505200" y="304800"/>
            <a:ext cx="1905000" cy="1447800"/>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chemeClr val="accent1"/>
          </a:solidFill>
          <a:ln w="9525">
            <a:solidFill>
              <a:schemeClr val="tx1"/>
            </a:solidFill>
            <a:miter lim="800000"/>
            <a:headEnd/>
            <a:tailEnd/>
          </a:ln>
          <a:effectLst/>
        </p:spPr>
        <p:txBody>
          <a:bodyPr wrap="none" anchor="ctr"/>
          <a:lstStyle/>
          <a:p>
            <a:pPr algn="ctr" eaLnBrk="0" hangingPunct="0"/>
            <a:r>
              <a:rPr lang="en-US" sz="2400" dirty="0">
                <a:latin typeface="Times New Roman" pitchFamily="18" charset="0"/>
              </a:rPr>
              <a:t>HIPOTA-
LAMUS
</a:t>
            </a:r>
          </a:p>
        </p:txBody>
      </p:sp>
      <p:sp>
        <p:nvSpPr>
          <p:cNvPr id="86019" name="AutoShape 3"/>
          <p:cNvSpPr>
            <a:spLocks noChangeArrowheads="1"/>
          </p:cNvSpPr>
          <p:nvPr/>
        </p:nvSpPr>
        <p:spPr bwMode="auto">
          <a:xfrm>
            <a:off x="3467100" y="2105526"/>
            <a:ext cx="2133600" cy="1600200"/>
          </a:xfrm>
          <a:prstGeom prst="plus">
            <a:avLst>
              <a:gd name="adj" fmla="val 25000"/>
            </a:avLst>
          </a:prstGeom>
          <a:solidFill>
            <a:schemeClr val="accent1"/>
          </a:solidFill>
          <a:ln w="9525">
            <a:solidFill>
              <a:schemeClr val="tx1"/>
            </a:solidFill>
            <a:miter lim="800000"/>
            <a:headEnd/>
            <a:tailEnd/>
          </a:ln>
          <a:effectLst/>
        </p:spPr>
        <p:txBody>
          <a:bodyPr wrap="none" anchor="ctr"/>
          <a:lstStyle/>
          <a:p>
            <a:pPr algn="ctr" eaLnBrk="0" hangingPunct="0"/>
            <a:endParaRPr lang="en-GB" sz="2400" dirty="0">
              <a:latin typeface="Times New Roman" pitchFamily="18" charset="0"/>
            </a:endParaRPr>
          </a:p>
          <a:p>
            <a:pPr algn="ctr" eaLnBrk="0" hangingPunct="0"/>
            <a:r>
              <a:rPr lang="sl-SI" sz="2400" dirty="0">
                <a:latin typeface="Times New Roman" pitchFamily="18" charset="0"/>
              </a:rPr>
              <a:t>PITUITARY</a:t>
            </a:r>
            <a:endParaRPr lang="en-GB" sz="2400" dirty="0">
              <a:latin typeface="Times New Roman" pitchFamily="18" charset="0"/>
            </a:endParaRPr>
          </a:p>
          <a:p>
            <a:pPr algn="ctr" eaLnBrk="0" hangingPunct="0"/>
            <a:r>
              <a:rPr lang="sl-SI" sz="2400" dirty="0">
                <a:latin typeface="Times New Roman" pitchFamily="18" charset="0"/>
              </a:rPr>
              <a:t> GLAND
</a:t>
            </a:r>
            <a:endParaRPr lang="en-US" sz="2400" dirty="0">
              <a:latin typeface="Times New Roman" pitchFamily="18" charset="0"/>
            </a:endParaRPr>
          </a:p>
        </p:txBody>
      </p:sp>
      <p:sp>
        <p:nvSpPr>
          <p:cNvPr id="86020" name="AutoShape 4"/>
          <p:cNvSpPr>
            <a:spLocks noChangeArrowheads="1"/>
          </p:cNvSpPr>
          <p:nvPr/>
        </p:nvSpPr>
        <p:spPr bwMode="auto">
          <a:xfrm>
            <a:off x="3505200" y="3962400"/>
            <a:ext cx="2133600" cy="1219200"/>
          </a:xfrm>
          <a:prstGeom prst="bevel">
            <a:avLst>
              <a:gd name="adj" fmla="val 12500"/>
            </a:avLst>
          </a:prstGeom>
          <a:solidFill>
            <a:schemeClr val="accent1"/>
          </a:solidFill>
          <a:ln w="9525">
            <a:solidFill>
              <a:schemeClr val="tx1"/>
            </a:solidFill>
            <a:miter lim="800000"/>
            <a:headEnd/>
            <a:tailEnd/>
          </a:ln>
          <a:effectLst/>
        </p:spPr>
        <p:txBody>
          <a:bodyPr wrap="none" anchor="ctr"/>
          <a:lstStyle/>
          <a:p>
            <a:pPr algn="ctr" eaLnBrk="0" hangingPunct="0"/>
            <a:endParaRPr lang="en-GB" sz="2400" dirty="0">
              <a:latin typeface="Times New Roman" pitchFamily="18" charset="0"/>
            </a:endParaRPr>
          </a:p>
          <a:p>
            <a:pPr algn="ctr" eaLnBrk="0" hangingPunct="0"/>
            <a:r>
              <a:rPr lang="sl-SI" sz="2400" dirty="0">
                <a:latin typeface="Times New Roman" pitchFamily="18" charset="0"/>
              </a:rPr>
              <a:t>PERIPHERAL
GLAND
</a:t>
            </a:r>
            <a:endParaRPr lang="en-US" sz="2400" dirty="0">
              <a:latin typeface="Times New Roman" pitchFamily="18" charset="0"/>
            </a:endParaRPr>
          </a:p>
        </p:txBody>
      </p:sp>
      <p:sp>
        <p:nvSpPr>
          <p:cNvPr id="86021" name="Rectangle 5"/>
          <p:cNvSpPr>
            <a:spLocks noChangeArrowheads="1"/>
          </p:cNvSpPr>
          <p:nvPr/>
        </p:nvSpPr>
        <p:spPr bwMode="auto">
          <a:xfrm>
            <a:off x="3429000" y="5562600"/>
            <a:ext cx="2286000" cy="838200"/>
          </a:xfrm>
          <a:prstGeom prst="rect">
            <a:avLst/>
          </a:prstGeom>
          <a:solidFill>
            <a:schemeClr val="accent1"/>
          </a:solidFill>
          <a:ln w="9525">
            <a:solidFill>
              <a:schemeClr val="tx1"/>
            </a:solidFill>
            <a:miter lim="800000"/>
            <a:headEnd/>
            <a:tailEnd/>
          </a:ln>
          <a:effectLst/>
        </p:spPr>
        <p:txBody>
          <a:bodyPr wrap="none" anchor="ctr"/>
          <a:lstStyle/>
          <a:p>
            <a:pPr algn="ctr" eaLnBrk="0" hangingPunct="0"/>
            <a:endParaRPr lang="en-GB" sz="2400" dirty="0">
              <a:latin typeface="Times New Roman" pitchFamily="18" charset="0"/>
            </a:endParaRPr>
          </a:p>
          <a:p>
            <a:pPr algn="ctr" eaLnBrk="0" hangingPunct="0"/>
            <a:r>
              <a:rPr lang="sl-SI" sz="2400" dirty="0">
                <a:latin typeface="Times New Roman" pitchFamily="18" charset="0"/>
              </a:rPr>
              <a:t>BODY
TISSUE
</a:t>
            </a:r>
            <a:endParaRPr lang="en-US" sz="2400" dirty="0">
              <a:latin typeface="Times New Roman" pitchFamily="18" charset="0"/>
            </a:endParaRPr>
          </a:p>
        </p:txBody>
      </p:sp>
      <p:sp>
        <p:nvSpPr>
          <p:cNvPr id="86022" name="AutoShape 6"/>
          <p:cNvSpPr>
            <a:spLocks noChangeArrowheads="1"/>
          </p:cNvSpPr>
          <p:nvPr/>
        </p:nvSpPr>
        <p:spPr bwMode="auto">
          <a:xfrm>
            <a:off x="4343400" y="1752600"/>
            <a:ext cx="381000" cy="304800"/>
          </a:xfrm>
          <a:prstGeom prst="downArrow">
            <a:avLst>
              <a:gd name="adj1" fmla="val 50000"/>
              <a:gd name="adj2" fmla="val 25000"/>
            </a:avLst>
          </a:prstGeom>
          <a:solidFill>
            <a:schemeClr val="folHlink"/>
          </a:solidFill>
          <a:ln w="9525">
            <a:solidFill>
              <a:schemeClr val="tx1"/>
            </a:solidFill>
            <a:miter lim="800000"/>
            <a:headEnd/>
            <a:tailEnd/>
          </a:ln>
          <a:effectLst/>
        </p:spPr>
        <p:txBody>
          <a:bodyPr wrap="none" anchor="ctr"/>
          <a:lstStyle/>
          <a:p>
            <a:endParaRPr lang="en-US"/>
          </a:p>
        </p:txBody>
      </p:sp>
      <p:sp>
        <p:nvSpPr>
          <p:cNvPr id="86023" name="AutoShape 7"/>
          <p:cNvSpPr>
            <a:spLocks noChangeArrowheads="1"/>
          </p:cNvSpPr>
          <p:nvPr/>
        </p:nvSpPr>
        <p:spPr bwMode="auto">
          <a:xfrm>
            <a:off x="4343400" y="5257800"/>
            <a:ext cx="381000" cy="304800"/>
          </a:xfrm>
          <a:prstGeom prst="downArrow">
            <a:avLst>
              <a:gd name="adj1" fmla="val 50000"/>
              <a:gd name="adj2" fmla="val 25000"/>
            </a:avLst>
          </a:prstGeom>
          <a:solidFill>
            <a:schemeClr val="folHlink"/>
          </a:solidFill>
          <a:ln w="9525">
            <a:solidFill>
              <a:schemeClr val="tx1"/>
            </a:solidFill>
            <a:miter lim="800000"/>
            <a:headEnd/>
            <a:tailEnd/>
          </a:ln>
          <a:effectLst/>
        </p:spPr>
        <p:txBody>
          <a:bodyPr wrap="none" anchor="ctr"/>
          <a:lstStyle/>
          <a:p>
            <a:endParaRPr lang="en-US"/>
          </a:p>
        </p:txBody>
      </p:sp>
      <p:sp>
        <p:nvSpPr>
          <p:cNvPr id="86024" name="AutoShape 8"/>
          <p:cNvSpPr>
            <a:spLocks noChangeArrowheads="1"/>
          </p:cNvSpPr>
          <p:nvPr/>
        </p:nvSpPr>
        <p:spPr bwMode="auto">
          <a:xfrm>
            <a:off x="4343400" y="3657600"/>
            <a:ext cx="381000" cy="304800"/>
          </a:xfrm>
          <a:prstGeom prst="downArrow">
            <a:avLst>
              <a:gd name="adj1" fmla="val 50000"/>
              <a:gd name="adj2" fmla="val 25000"/>
            </a:avLst>
          </a:prstGeom>
          <a:solidFill>
            <a:schemeClr val="folHlink"/>
          </a:solidFill>
          <a:ln w="9525">
            <a:solidFill>
              <a:schemeClr val="tx1"/>
            </a:solidFill>
            <a:miter lim="800000"/>
            <a:headEnd/>
            <a:tailEnd/>
          </a:ln>
          <a:effectLst/>
        </p:spPr>
        <p:txBody>
          <a:bodyPr wrap="none" anchor="ctr"/>
          <a:lstStyle/>
          <a:p>
            <a:endParaRPr lang="en-US"/>
          </a:p>
        </p:txBody>
      </p:sp>
      <p:sp>
        <p:nvSpPr>
          <p:cNvPr id="86025" name="AutoShape 9"/>
          <p:cNvSpPr>
            <a:spLocks noChangeArrowheads="1"/>
          </p:cNvSpPr>
          <p:nvPr/>
        </p:nvSpPr>
        <p:spPr bwMode="auto">
          <a:xfrm flipH="1" flipV="1">
            <a:off x="1981200" y="152400"/>
            <a:ext cx="1447800" cy="4724400"/>
          </a:xfrm>
          <a:prstGeom prst="curvedLeftArrow">
            <a:avLst>
              <a:gd name="adj1" fmla="val 15938"/>
              <a:gd name="adj2" fmla="val 79207"/>
              <a:gd name="adj3" fmla="val 27083"/>
            </a:avLst>
          </a:prstGeom>
          <a:solidFill>
            <a:schemeClr val="accent1"/>
          </a:solidFill>
          <a:ln w="9525">
            <a:solidFill>
              <a:schemeClr val="bg2"/>
            </a:solidFill>
            <a:miter lim="800000"/>
            <a:headEnd/>
            <a:tailEnd/>
          </a:ln>
          <a:effectLst/>
        </p:spPr>
        <p:txBody>
          <a:bodyPr wrap="none" anchor="ctr"/>
          <a:lstStyle/>
          <a:p>
            <a:endParaRPr lang="en-US"/>
          </a:p>
        </p:txBody>
      </p:sp>
      <p:sp>
        <p:nvSpPr>
          <p:cNvPr id="86026" name="AutoShape 10"/>
          <p:cNvSpPr>
            <a:spLocks noChangeArrowheads="1"/>
          </p:cNvSpPr>
          <p:nvPr/>
        </p:nvSpPr>
        <p:spPr bwMode="auto">
          <a:xfrm flipV="1">
            <a:off x="5562600" y="457200"/>
            <a:ext cx="1905000" cy="2667000"/>
          </a:xfrm>
          <a:prstGeom prst="curvedLeftArrow">
            <a:avLst>
              <a:gd name="adj1" fmla="val 6838"/>
              <a:gd name="adj2" fmla="val 33982"/>
              <a:gd name="adj3" fmla="val 27083"/>
            </a:avLst>
          </a:prstGeom>
          <a:solidFill>
            <a:schemeClr val="accent2"/>
          </a:solidFill>
          <a:ln w="9525">
            <a:solidFill>
              <a:schemeClr val="tx1"/>
            </a:solidFill>
            <a:miter lim="800000"/>
            <a:headEnd/>
            <a:tailEnd/>
          </a:ln>
          <a:effectLst/>
        </p:spPr>
        <p:txBody>
          <a:bodyPr wrap="none" anchor="ctr"/>
          <a:lstStyle/>
          <a:p>
            <a:endParaRPr lang="en-US"/>
          </a:p>
        </p:txBody>
      </p:sp>
      <p:sp>
        <p:nvSpPr>
          <p:cNvPr id="86027" name="AutoShape 11"/>
          <p:cNvSpPr>
            <a:spLocks noChangeArrowheads="1"/>
          </p:cNvSpPr>
          <p:nvPr/>
        </p:nvSpPr>
        <p:spPr bwMode="auto">
          <a:xfrm flipV="1">
            <a:off x="5715000" y="4114800"/>
            <a:ext cx="1676400" cy="914400"/>
          </a:xfrm>
          <a:prstGeom prst="curvedLeftArrow">
            <a:avLst>
              <a:gd name="adj1" fmla="val 8727"/>
              <a:gd name="adj2" fmla="val 24273"/>
              <a:gd name="adj3" fmla="val 49653"/>
            </a:avLst>
          </a:prstGeom>
          <a:solidFill>
            <a:srgbClr val="FF3300"/>
          </a:solidFill>
          <a:ln w="9525">
            <a:solidFill>
              <a:schemeClr val="tx1"/>
            </a:solidFill>
            <a:miter lim="800000"/>
            <a:headEnd/>
            <a:tailEnd/>
          </a:ln>
          <a:effectLst/>
        </p:spPr>
        <p:txBody>
          <a:bodyPr wrap="none" anchor="ctr"/>
          <a:lstStyle/>
          <a:p>
            <a:endParaRPr lang="en-US"/>
          </a:p>
        </p:txBody>
      </p:sp>
      <p:sp>
        <p:nvSpPr>
          <p:cNvPr id="86028" name="Text Box 12"/>
          <p:cNvSpPr txBox="1">
            <a:spLocks noChangeArrowheads="1"/>
          </p:cNvSpPr>
          <p:nvPr/>
        </p:nvSpPr>
        <p:spPr bwMode="auto">
          <a:xfrm>
            <a:off x="228600" y="304800"/>
            <a:ext cx="2590800" cy="1384995"/>
          </a:xfrm>
          <a:prstGeom prst="rect">
            <a:avLst/>
          </a:prstGeom>
          <a:noFill/>
          <a:ln w="9525">
            <a:noFill/>
            <a:miter lim="800000"/>
            <a:headEnd/>
            <a:tailEnd/>
          </a:ln>
          <a:effectLst/>
        </p:spPr>
        <p:txBody>
          <a:bodyPr>
            <a:spAutoFit/>
          </a:bodyPr>
          <a:lstStyle/>
          <a:p>
            <a:pPr eaLnBrk="0" hangingPunct="0">
              <a:spcBef>
                <a:spcPct val="50000"/>
              </a:spcBef>
            </a:pPr>
            <a:r>
              <a:rPr lang="sl-SI" sz="2400" b="1" dirty="0">
                <a:effectLst>
                  <a:outerShdw blurRad="38100" dist="38100" dir="2700000" algn="tl">
                    <a:srgbClr val="C0C0C0"/>
                  </a:outerShdw>
                </a:effectLst>
                <a:latin typeface="Times New Roman" pitchFamily="18" charset="0"/>
              </a:rPr>
              <a:t>LONG FEEDBACK
</a:t>
            </a:r>
            <a:endParaRPr lang="en-US" sz="2400" b="1" dirty="0">
              <a:effectLst>
                <a:outerShdw blurRad="38100" dist="38100" dir="2700000" algn="tl">
                  <a:srgbClr val="C0C0C0"/>
                </a:outerShdw>
              </a:effectLst>
              <a:latin typeface="Times New Roman" pitchFamily="18" charset="0"/>
            </a:endParaRPr>
          </a:p>
        </p:txBody>
      </p:sp>
      <p:sp>
        <p:nvSpPr>
          <p:cNvPr id="86029" name="Text Box 13"/>
          <p:cNvSpPr txBox="1">
            <a:spLocks noChangeArrowheads="1"/>
          </p:cNvSpPr>
          <p:nvPr/>
        </p:nvSpPr>
        <p:spPr bwMode="auto">
          <a:xfrm>
            <a:off x="6372225" y="404813"/>
            <a:ext cx="2590800" cy="1384995"/>
          </a:xfrm>
          <a:prstGeom prst="rect">
            <a:avLst/>
          </a:prstGeom>
          <a:noFill/>
          <a:ln w="9525">
            <a:noFill/>
            <a:miter lim="800000"/>
            <a:headEnd/>
            <a:tailEnd/>
          </a:ln>
          <a:effectLst/>
        </p:spPr>
        <p:txBody>
          <a:bodyPr>
            <a:spAutoFit/>
          </a:bodyPr>
          <a:lstStyle/>
          <a:p>
            <a:pPr algn="r" eaLnBrk="0" hangingPunct="0">
              <a:spcBef>
                <a:spcPct val="50000"/>
              </a:spcBef>
            </a:pPr>
            <a:r>
              <a:rPr lang="sl-SI" sz="2400" b="1" dirty="0">
                <a:solidFill>
                  <a:schemeClr val="accent2"/>
                </a:solidFill>
                <a:effectLst>
                  <a:outerShdw blurRad="38100" dist="38100" dir="2700000" algn="tl">
                    <a:srgbClr val="C0C0C0"/>
                  </a:outerShdw>
                </a:effectLst>
                <a:latin typeface="Times New Roman" pitchFamily="18" charset="0"/>
              </a:rPr>
              <a:t>SHORT FEEDBACK
</a:t>
            </a:r>
            <a:endParaRPr lang="en-US" sz="2400" b="1" dirty="0">
              <a:solidFill>
                <a:schemeClr val="accent2"/>
              </a:solidFill>
              <a:effectLst>
                <a:outerShdw blurRad="38100" dist="38100" dir="2700000" algn="tl">
                  <a:srgbClr val="C0C0C0"/>
                </a:outerShdw>
              </a:effectLst>
              <a:latin typeface="Times New Roman" pitchFamily="18" charset="0"/>
            </a:endParaRPr>
          </a:p>
        </p:txBody>
      </p:sp>
      <p:sp>
        <p:nvSpPr>
          <p:cNvPr id="86030" name="Text Box 14"/>
          <p:cNvSpPr txBox="1">
            <a:spLocks noChangeArrowheads="1"/>
          </p:cNvSpPr>
          <p:nvPr/>
        </p:nvSpPr>
        <p:spPr bwMode="auto">
          <a:xfrm>
            <a:off x="6300788" y="5229225"/>
            <a:ext cx="2590800" cy="1384995"/>
          </a:xfrm>
          <a:prstGeom prst="rect">
            <a:avLst/>
          </a:prstGeom>
          <a:noFill/>
          <a:ln w="9525">
            <a:noFill/>
            <a:miter lim="800000"/>
            <a:headEnd/>
            <a:tailEnd/>
          </a:ln>
          <a:effectLst/>
        </p:spPr>
        <p:txBody>
          <a:bodyPr>
            <a:spAutoFit/>
          </a:bodyPr>
          <a:lstStyle/>
          <a:p>
            <a:pPr algn="r" eaLnBrk="0" hangingPunct="0">
              <a:spcBef>
                <a:spcPct val="50000"/>
              </a:spcBef>
            </a:pPr>
            <a:r>
              <a:rPr lang="sl-SI" sz="2400" b="1" dirty="0">
                <a:solidFill>
                  <a:srgbClr val="FF3300"/>
                </a:solidFill>
                <a:effectLst>
                  <a:outerShdw blurRad="38100" dist="38100" dir="2700000" algn="tl">
                    <a:srgbClr val="C0C0C0"/>
                  </a:outerShdw>
                </a:effectLst>
                <a:latin typeface="Times New Roman" pitchFamily="18" charset="0"/>
              </a:rPr>
              <a:t>ULTRASHORT FEEDBACK
</a:t>
            </a:r>
            <a:endParaRPr lang="en-US" sz="2400" b="1" dirty="0">
              <a:solidFill>
                <a:srgbClr val="FF3300"/>
              </a:solidFill>
              <a:effectLst>
                <a:outerShdw blurRad="38100" dist="38100" dir="2700000" algn="tl">
                  <a:srgbClr val="C0C0C0"/>
                </a:outerShdw>
              </a:effectLst>
              <a:latin typeface="Times New Roman" pitchFamily="18"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914400" y="4011"/>
            <a:ext cx="6279388" cy="2096728"/>
          </a:xfrm>
          <a:prstGeom prst="rect">
            <a:avLst/>
          </a:prstGeom>
        </p:spPr>
        <p:txBody>
          <a:bodyPr vert="horz" wrap="square" lIns="0" tIns="44450" rIns="0" bIns="0" rtlCol="0">
            <a:spAutoFit/>
          </a:bodyPr>
          <a:lstStyle/>
          <a:p>
            <a:pPr marL="1000125" marR="5080" indent="-988060" algn="ctr">
              <a:lnSpc>
                <a:spcPts val="5190"/>
              </a:lnSpc>
              <a:spcBef>
                <a:spcPts val="350"/>
              </a:spcBef>
            </a:pPr>
            <a:r>
              <a:rPr lang="en-GB" dirty="0"/>
              <a:t>     Disorders of hypothalamus function</a:t>
            </a:r>
            <a:r>
              <a:rPr lang="en-GB" sz="4400" dirty="0"/>
              <a:t>
</a:t>
            </a:r>
            <a:endParaRPr sz="4400" dirty="0"/>
          </a:p>
        </p:txBody>
      </p:sp>
      <p:sp>
        <p:nvSpPr>
          <p:cNvPr id="3" name="object 3"/>
          <p:cNvSpPr txBox="1"/>
          <p:nvPr/>
        </p:nvSpPr>
        <p:spPr>
          <a:xfrm>
            <a:off x="535940" y="1578610"/>
            <a:ext cx="7983220" cy="4228081"/>
          </a:xfrm>
          <a:prstGeom prst="rect">
            <a:avLst/>
          </a:prstGeom>
        </p:spPr>
        <p:txBody>
          <a:bodyPr vert="horz" wrap="square" lIns="0" tIns="59690" rIns="0" bIns="0" rtlCol="0">
            <a:spAutoFit/>
          </a:bodyPr>
          <a:lstStyle/>
          <a:p>
            <a:pPr marL="355600" marR="5080" indent="-342900">
              <a:lnSpc>
                <a:spcPts val="3030"/>
              </a:lnSpc>
              <a:spcBef>
                <a:spcPts val="470"/>
              </a:spcBef>
              <a:buFont typeface="Arial"/>
              <a:buChar char="•"/>
              <a:tabLst>
                <a:tab pos="354965" algn="l"/>
                <a:tab pos="355600" algn="l"/>
              </a:tabLst>
            </a:pPr>
            <a:r>
              <a:rPr lang="en-GB" sz="2800" spc="-5" dirty="0">
                <a:latin typeface="Times New Roman"/>
                <a:cs typeface="Times New Roman"/>
              </a:rPr>
              <a:t>The hypothalamic -pituitary axis regulates many physiological processes</a:t>
            </a:r>
          </a:p>
          <a:p>
            <a:pPr marL="355600" marR="5080" indent="-342900">
              <a:lnSpc>
                <a:spcPts val="3030"/>
              </a:lnSpc>
              <a:spcBef>
                <a:spcPts val="470"/>
              </a:spcBef>
              <a:buFont typeface="Arial"/>
              <a:buChar char="•"/>
              <a:tabLst>
                <a:tab pos="354965" algn="l"/>
                <a:tab pos="355600" algn="l"/>
              </a:tabLst>
            </a:pPr>
            <a:r>
              <a:rPr lang="en-GB" sz="2800" spc="-5" dirty="0">
                <a:latin typeface="Times New Roman"/>
                <a:cs typeface="Times New Roman"/>
              </a:rPr>
              <a:t>disruption in the hypothalamic-pituitary axis causes disruption of the function of other organs
Symptoms can be:</a:t>
            </a:r>
          </a:p>
          <a:p>
            <a:pPr marL="355600" marR="5080" indent="-342900">
              <a:lnSpc>
                <a:spcPts val="3030"/>
              </a:lnSpc>
              <a:spcBef>
                <a:spcPts val="470"/>
              </a:spcBef>
              <a:buFont typeface="Arial"/>
              <a:buChar char="•"/>
              <a:tabLst>
                <a:tab pos="354965" algn="l"/>
                <a:tab pos="355600" algn="l"/>
              </a:tabLst>
            </a:pPr>
            <a:r>
              <a:rPr lang="en-GB" sz="2800" spc="-5" dirty="0">
                <a:latin typeface="Times New Roman"/>
                <a:cs typeface="Times New Roman"/>
              </a:rPr>
              <a:t>-Endocrine</a:t>
            </a:r>
          </a:p>
          <a:p>
            <a:pPr marL="355600" marR="5080" indent="-342900">
              <a:lnSpc>
                <a:spcPts val="3030"/>
              </a:lnSpc>
              <a:spcBef>
                <a:spcPts val="470"/>
              </a:spcBef>
              <a:buFont typeface="Arial"/>
              <a:buChar char="•"/>
              <a:tabLst>
                <a:tab pos="354965" algn="l"/>
                <a:tab pos="355600" algn="l"/>
              </a:tabLst>
            </a:pPr>
            <a:r>
              <a:rPr lang="en-GB" sz="2800" spc="-5" dirty="0">
                <a:latin typeface="Times New Roman"/>
                <a:cs typeface="Times New Roman"/>
              </a:rPr>
              <a:t>-Non-endocrine
Non-endocrine symptoms are often neurological in nature and are associated with intracranial lesions and head injuries</a:t>
            </a:r>
            <a:endParaRPr sz="2800" dirty="0">
              <a:latin typeface="Times New Roman"/>
              <a:cs typeface="Times New Roman"/>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81000" y="0"/>
            <a:ext cx="8227059" cy="2096728"/>
          </a:xfrm>
          <a:prstGeom prst="rect">
            <a:avLst/>
          </a:prstGeom>
        </p:spPr>
        <p:txBody>
          <a:bodyPr vert="horz" wrap="square" lIns="0" tIns="44450" rIns="0" bIns="0" rtlCol="0">
            <a:spAutoFit/>
          </a:bodyPr>
          <a:lstStyle/>
          <a:p>
            <a:pPr marL="1000125" marR="5080" indent="-988060" algn="ctr">
              <a:lnSpc>
                <a:spcPts val="5190"/>
              </a:lnSpc>
              <a:spcBef>
                <a:spcPts val="350"/>
              </a:spcBef>
            </a:pPr>
            <a:r>
              <a:rPr lang="en-GB" sz="4400" dirty="0"/>
              <a:t>Disorders of hypothalamus function
</a:t>
            </a:r>
            <a:endParaRPr sz="4400" dirty="0"/>
          </a:p>
        </p:txBody>
      </p:sp>
      <p:sp>
        <p:nvSpPr>
          <p:cNvPr id="3" name="object 3"/>
          <p:cNvSpPr txBox="1"/>
          <p:nvPr/>
        </p:nvSpPr>
        <p:spPr>
          <a:xfrm>
            <a:off x="535940" y="1522827"/>
            <a:ext cx="5913755" cy="3642664"/>
          </a:xfrm>
          <a:prstGeom prst="rect">
            <a:avLst/>
          </a:prstGeom>
        </p:spPr>
        <p:txBody>
          <a:bodyPr vert="horz" wrap="square" lIns="0" tIns="109855" rIns="0" bIns="0" rtlCol="0">
            <a:spAutoFit/>
          </a:bodyPr>
          <a:lstStyle/>
          <a:p>
            <a:pPr marL="355600" indent="-342900">
              <a:lnSpc>
                <a:spcPct val="100000"/>
              </a:lnSpc>
              <a:spcBef>
                <a:spcPts val="865"/>
              </a:spcBef>
              <a:buFont typeface="Arial"/>
              <a:buChar char="•"/>
              <a:tabLst>
                <a:tab pos="354965" algn="l"/>
                <a:tab pos="355600" algn="l"/>
              </a:tabLst>
            </a:pPr>
            <a:r>
              <a:rPr lang="en-GB" sz="3200" spc="-10" dirty="0">
                <a:latin typeface="Times New Roman"/>
                <a:cs typeface="Times New Roman"/>
              </a:rPr>
              <a:t>Changes in pituitary function
Disorders:</a:t>
            </a:r>
          </a:p>
          <a:p>
            <a:pPr marL="12700">
              <a:lnSpc>
                <a:spcPct val="100000"/>
              </a:lnSpc>
              <a:spcBef>
                <a:spcPts val="865"/>
              </a:spcBef>
              <a:tabLst>
                <a:tab pos="354965" algn="l"/>
                <a:tab pos="355600" algn="l"/>
              </a:tabLst>
            </a:pPr>
            <a:r>
              <a:rPr lang="en-GB" sz="3200" spc="-10" dirty="0">
                <a:latin typeface="Times New Roman"/>
                <a:cs typeface="Times New Roman"/>
              </a:rPr>
              <a:t>-</a:t>
            </a:r>
            <a:r>
              <a:rPr lang="en-GB" sz="3200" spc="-10" dirty="0" err="1">
                <a:latin typeface="Times New Roman"/>
                <a:cs typeface="Times New Roman"/>
              </a:rPr>
              <a:t>Behavior</a:t>
            </a:r>
            <a:endParaRPr lang="en-GB" sz="3200" spc="-10" dirty="0">
              <a:latin typeface="Times New Roman"/>
              <a:cs typeface="Times New Roman"/>
            </a:endParaRPr>
          </a:p>
          <a:p>
            <a:pPr marL="12700">
              <a:lnSpc>
                <a:spcPct val="100000"/>
              </a:lnSpc>
              <a:spcBef>
                <a:spcPts val="865"/>
              </a:spcBef>
              <a:tabLst>
                <a:tab pos="354965" algn="l"/>
                <a:tab pos="355600" algn="l"/>
              </a:tabLst>
            </a:pPr>
            <a:r>
              <a:rPr lang="en-GB" sz="3200" spc="-10" dirty="0">
                <a:latin typeface="Times New Roman"/>
                <a:cs typeface="Times New Roman"/>
              </a:rPr>
              <a:t>-Regulation of appetite</a:t>
            </a:r>
          </a:p>
          <a:p>
            <a:pPr marL="12700">
              <a:lnSpc>
                <a:spcPct val="100000"/>
              </a:lnSpc>
              <a:spcBef>
                <a:spcPts val="865"/>
              </a:spcBef>
              <a:tabLst>
                <a:tab pos="354965" algn="l"/>
                <a:tab pos="355600" algn="l"/>
              </a:tabLst>
            </a:pPr>
            <a:r>
              <a:rPr lang="en-GB" sz="3200" spc="-10" dirty="0">
                <a:latin typeface="Times New Roman"/>
                <a:cs typeface="Times New Roman"/>
              </a:rPr>
              <a:t>-Regulation of body temperature
</a:t>
            </a:r>
            <a:endParaRPr lang="en-GB" sz="2800" dirty="0">
              <a:latin typeface="Times New Roman"/>
              <a:cs typeface="Times New Roman"/>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244434" y="0"/>
            <a:ext cx="6810248" cy="2056973"/>
          </a:xfrm>
          <a:prstGeom prst="rect">
            <a:avLst/>
          </a:prstGeom>
        </p:spPr>
        <p:txBody>
          <a:bodyPr vert="horz" wrap="square" lIns="0" tIns="12700" rIns="0" bIns="0" rtlCol="0">
            <a:spAutoFit/>
          </a:bodyPr>
          <a:lstStyle/>
          <a:p>
            <a:pPr marL="1000125" marR="5080" indent="-988060">
              <a:lnSpc>
                <a:spcPct val="100000"/>
              </a:lnSpc>
              <a:spcBef>
                <a:spcPts val="100"/>
              </a:spcBef>
            </a:pPr>
            <a:r>
              <a:rPr lang="en-GB" sz="4400" dirty="0"/>
              <a:t>Disorders of hypothalamus function
</a:t>
            </a:r>
            <a:endParaRPr sz="4400" dirty="0"/>
          </a:p>
        </p:txBody>
      </p:sp>
      <p:sp>
        <p:nvSpPr>
          <p:cNvPr id="3" name="object 3"/>
          <p:cNvSpPr txBox="1"/>
          <p:nvPr/>
        </p:nvSpPr>
        <p:spPr>
          <a:xfrm>
            <a:off x="535940" y="1619757"/>
            <a:ext cx="7347584" cy="2008883"/>
          </a:xfrm>
          <a:prstGeom prst="rect">
            <a:avLst/>
          </a:prstGeom>
        </p:spPr>
        <p:txBody>
          <a:bodyPr vert="horz" wrap="square" lIns="0" tIns="13335" rIns="0" bIns="0" rtlCol="0">
            <a:spAutoFit/>
          </a:bodyPr>
          <a:lstStyle/>
          <a:p>
            <a:pPr marL="355600" marR="5080" indent="-342900">
              <a:lnSpc>
                <a:spcPct val="100000"/>
              </a:lnSpc>
              <a:spcBef>
                <a:spcPts val="105"/>
              </a:spcBef>
              <a:buFont typeface="Arial"/>
              <a:buChar char="•"/>
              <a:tabLst>
                <a:tab pos="354965" algn="l"/>
                <a:tab pos="355600" algn="l"/>
              </a:tabLst>
            </a:pPr>
            <a:r>
              <a:rPr lang="en-GB" sz="3200" spc="-10" dirty="0">
                <a:latin typeface="Times New Roman"/>
                <a:cs typeface="Times New Roman"/>
              </a:rPr>
              <a:t>"pituitary isolation" syndrome (pituitary rack lesion)
Pituitary hormone deficiency
Diabetes insipidus</a:t>
            </a:r>
            <a:endParaRPr sz="2800" dirty="0">
              <a:latin typeface="Times New Roman"/>
              <a:cs typeface="Times New Roman"/>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59409" y="203707"/>
            <a:ext cx="8029575" cy="1379865"/>
          </a:xfrm>
          <a:prstGeom prst="rect">
            <a:avLst/>
          </a:prstGeom>
        </p:spPr>
        <p:txBody>
          <a:bodyPr vert="horz" wrap="square" lIns="0" tIns="12700" rIns="0" bIns="0" rtlCol="0">
            <a:spAutoFit/>
          </a:bodyPr>
          <a:lstStyle/>
          <a:p>
            <a:pPr marL="12700">
              <a:lnSpc>
                <a:spcPct val="100000"/>
              </a:lnSpc>
              <a:spcBef>
                <a:spcPts val="100"/>
              </a:spcBef>
            </a:pPr>
            <a:r>
              <a:rPr lang="en-GB" sz="4400" spc="-15" dirty="0"/>
              <a:t>"Pituitary isolation" syndrome
</a:t>
            </a:r>
            <a:endParaRPr sz="4400" dirty="0"/>
          </a:p>
        </p:txBody>
      </p:sp>
      <p:sp>
        <p:nvSpPr>
          <p:cNvPr id="3" name="object 3"/>
          <p:cNvSpPr txBox="1"/>
          <p:nvPr/>
        </p:nvSpPr>
        <p:spPr>
          <a:xfrm>
            <a:off x="435965" y="1338833"/>
            <a:ext cx="8470265" cy="5303375"/>
          </a:xfrm>
          <a:prstGeom prst="rect">
            <a:avLst/>
          </a:prstGeom>
        </p:spPr>
        <p:txBody>
          <a:bodyPr vert="horz" wrap="square" lIns="0" tIns="57785" rIns="0" bIns="0" rtlCol="0">
            <a:spAutoFit/>
          </a:bodyPr>
          <a:lstStyle/>
          <a:p>
            <a:pPr marL="355600" marR="442595" indent="-342900">
              <a:lnSpc>
                <a:spcPts val="2810"/>
              </a:lnSpc>
              <a:spcBef>
                <a:spcPts val="455"/>
              </a:spcBef>
              <a:buFont typeface="Arial"/>
              <a:buChar char="•"/>
              <a:tabLst>
                <a:tab pos="354965" algn="l"/>
                <a:tab pos="355600" algn="l"/>
              </a:tabLst>
            </a:pPr>
            <a:r>
              <a:rPr lang="en-GB" sz="2600" dirty="0">
                <a:latin typeface="Times New Roman"/>
                <a:cs typeface="Times New Roman"/>
              </a:rPr>
              <a:t> A consequence of destructive processes in the </a:t>
            </a:r>
            <a:r>
              <a:rPr lang="en-GB" sz="2600" dirty="0" err="1">
                <a:latin typeface="Times New Roman"/>
                <a:cs typeface="Times New Roman"/>
              </a:rPr>
              <a:t>selar</a:t>
            </a:r>
            <a:r>
              <a:rPr lang="en-GB" sz="2600" dirty="0">
                <a:latin typeface="Times New Roman"/>
                <a:cs typeface="Times New Roman"/>
              </a:rPr>
              <a:t> region, most often in the pituitary rack area
</a:t>
            </a:r>
            <a:r>
              <a:rPr lang="en-GB" sz="2600" dirty="0" err="1">
                <a:latin typeface="Times New Roman"/>
                <a:cs typeface="Times New Roman"/>
              </a:rPr>
              <a:t>Etiology</a:t>
            </a:r>
            <a:r>
              <a:rPr lang="en-GB" sz="2600" dirty="0">
                <a:latin typeface="Times New Roman"/>
                <a:cs typeface="Times New Roman"/>
              </a:rPr>
              <a:t> : head injuries, surgical interventions, </a:t>
            </a:r>
            <a:r>
              <a:rPr lang="en-GB" sz="2600" dirty="0" err="1">
                <a:latin typeface="Times New Roman"/>
                <a:cs typeface="Times New Roman"/>
              </a:rPr>
              <a:t>tumors</a:t>
            </a:r>
            <a:r>
              <a:rPr lang="en-GB" sz="2600" dirty="0">
                <a:latin typeface="Times New Roman"/>
                <a:cs typeface="Times New Roman"/>
              </a:rPr>
              <a:t> and granulomas
Clinical manifestations:</a:t>
            </a:r>
          </a:p>
          <a:p>
            <a:pPr marL="527050" marR="442595" indent="-514350">
              <a:lnSpc>
                <a:spcPts val="2810"/>
              </a:lnSpc>
              <a:spcBef>
                <a:spcPts val="455"/>
              </a:spcBef>
              <a:buFont typeface="+mj-lt"/>
              <a:buAutoNum type="arabicPeriod"/>
              <a:tabLst>
                <a:tab pos="354965" algn="l"/>
                <a:tab pos="355600" algn="l"/>
              </a:tabLst>
            </a:pPr>
            <a:r>
              <a:rPr lang="en-GB" sz="2600" dirty="0">
                <a:latin typeface="Times New Roman"/>
                <a:cs typeface="Times New Roman"/>
              </a:rPr>
              <a:t>Diabetes insipidus
Pituitary hormone deficiency:
CRF (lack of ACTH and cortisol)
GnRH (lack of FSH and LH, menstrual disorders)
TRH (TSH and T3 and T4 deficiency)
GHRN (GH deficiency)
Dopamine (loss of inhibitory effect on the pituitary gland and increase in PRL secretion)</a:t>
            </a:r>
            <a:endParaRPr sz="2400" dirty="0">
              <a:latin typeface="Times New Roman"/>
              <a:cs typeface="Times New Roman"/>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idx="4294967295"/>
          </p:nvPr>
        </p:nvSpPr>
        <p:spPr>
          <a:xfrm>
            <a:off x="685800" y="228600"/>
            <a:ext cx="7772400" cy="1107996"/>
          </a:xfrm>
          <a:solidFill>
            <a:schemeClr val="tx2">
              <a:lumMod val="20000"/>
              <a:lumOff val="80000"/>
            </a:schemeClr>
          </a:solidFill>
        </p:spPr>
        <p:txBody>
          <a:bodyPr/>
          <a:lstStyle/>
          <a:p>
            <a:pPr algn="ctr" eaLnBrk="1" hangingPunct="1">
              <a:defRPr/>
            </a:pPr>
            <a:r>
              <a:rPr lang="en-US" sz="3600" dirty="0">
                <a:latin typeface="Times New Roman" pitchFamily="18" charset="0"/>
              </a:rPr>
              <a:t>Endocrine system
</a:t>
            </a:r>
          </a:p>
        </p:txBody>
      </p:sp>
      <p:sp>
        <p:nvSpPr>
          <p:cNvPr id="5124" name="Text Box 8"/>
          <p:cNvSpPr txBox="1">
            <a:spLocks noChangeArrowheads="1"/>
          </p:cNvSpPr>
          <p:nvPr/>
        </p:nvSpPr>
        <p:spPr bwMode="auto">
          <a:xfrm>
            <a:off x="533400" y="2438400"/>
            <a:ext cx="2835275" cy="228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buFontTx/>
              <a:buChar char="•"/>
            </a:pPr>
            <a:r>
              <a:rPr lang="en-US" sz="2400" b="1">
                <a:latin typeface="Times New Roman" pitchFamily="18" charset="0"/>
              </a:rPr>
              <a:t> </a:t>
            </a:r>
            <a:r>
              <a:rPr lang="en-US" sz="2400">
                <a:solidFill>
                  <a:schemeClr val="accent2"/>
                </a:solidFill>
                <a:latin typeface="Times New Roman" pitchFamily="18" charset="0"/>
              </a:rPr>
              <a:t>Endocrine</a:t>
            </a:r>
            <a:r>
              <a:rPr lang="en-US" sz="2400">
                <a:latin typeface="Times New Roman" pitchFamily="18" charset="0"/>
              </a:rPr>
              <a:t> glands are ductless</a:t>
            </a:r>
          </a:p>
          <a:p>
            <a:pPr eaLnBrk="1" hangingPunct="1">
              <a:buFontTx/>
              <a:buChar char="•"/>
            </a:pPr>
            <a:r>
              <a:rPr lang="en-US" sz="2400">
                <a:latin typeface="Times New Roman" pitchFamily="18" charset="0"/>
              </a:rPr>
              <a:t> </a:t>
            </a:r>
            <a:r>
              <a:rPr lang="en-US" sz="2400">
                <a:solidFill>
                  <a:schemeClr val="accent2"/>
                </a:solidFill>
                <a:latin typeface="Times New Roman" pitchFamily="18" charset="0"/>
              </a:rPr>
              <a:t>Exocrine</a:t>
            </a:r>
            <a:r>
              <a:rPr lang="en-US" sz="2400">
                <a:latin typeface="Times New Roman" pitchFamily="18" charset="0"/>
              </a:rPr>
              <a:t> glands have ducts</a:t>
            </a:r>
          </a:p>
          <a:p>
            <a:pPr eaLnBrk="1" hangingPunct="1"/>
            <a:endParaRPr lang="en-US" sz="2400">
              <a:latin typeface="Times New Roman" pitchFamily="18" charset="0"/>
            </a:endParaRPr>
          </a:p>
          <a:p>
            <a:pPr eaLnBrk="1" hangingPunct="1"/>
            <a:endParaRPr lang="en-US" sz="2400" b="1">
              <a:latin typeface="Times New Roman" pitchFamily="18" charset="0"/>
            </a:endParaRPr>
          </a:p>
        </p:txBody>
      </p:sp>
      <p:pic>
        <p:nvPicPr>
          <p:cNvPr id="5125" name="Picture 10" descr="13_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05200" y="2057400"/>
            <a:ext cx="5435600" cy="407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9468349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965098" y="0"/>
            <a:ext cx="7216140" cy="1367790"/>
          </a:xfrm>
          <a:prstGeom prst="rect">
            <a:avLst/>
          </a:prstGeom>
        </p:spPr>
        <p:txBody>
          <a:bodyPr vert="horz" wrap="square" lIns="0" tIns="12700" rIns="0" bIns="0" rtlCol="0">
            <a:spAutoFit/>
          </a:bodyPr>
          <a:lstStyle/>
          <a:p>
            <a:pPr marL="2557780" marR="5080" indent="-2545715" algn="ctr">
              <a:lnSpc>
                <a:spcPct val="100000"/>
              </a:lnSpc>
              <a:spcBef>
                <a:spcPts val="100"/>
              </a:spcBef>
            </a:pPr>
            <a:r>
              <a:rPr lang="en-GB" sz="4400" spc="5" dirty="0"/>
              <a:t>Pituitary hormone deficiency
</a:t>
            </a:r>
            <a:endParaRPr sz="4400" dirty="0"/>
          </a:p>
        </p:txBody>
      </p:sp>
      <p:sp>
        <p:nvSpPr>
          <p:cNvPr id="3" name="object 3"/>
          <p:cNvSpPr txBox="1"/>
          <p:nvPr/>
        </p:nvSpPr>
        <p:spPr>
          <a:xfrm>
            <a:off x="535940" y="1522221"/>
            <a:ext cx="7226300" cy="2308965"/>
          </a:xfrm>
          <a:prstGeom prst="rect">
            <a:avLst/>
          </a:prstGeom>
        </p:spPr>
        <p:txBody>
          <a:bodyPr vert="horz" wrap="square" lIns="0" tIns="13335" rIns="0" bIns="0" rtlCol="0">
            <a:spAutoFit/>
          </a:bodyPr>
          <a:lstStyle/>
          <a:p>
            <a:pPr marL="355600" indent="-342900">
              <a:lnSpc>
                <a:spcPts val="3454"/>
              </a:lnSpc>
              <a:spcBef>
                <a:spcPts val="105"/>
              </a:spcBef>
              <a:buFont typeface="Arial"/>
              <a:buChar char="•"/>
              <a:tabLst>
                <a:tab pos="354965" algn="l"/>
                <a:tab pos="355600" algn="l"/>
              </a:tabLst>
            </a:pPr>
            <a:r>
              <a:rPr lang="en-GB" sz="3200" b="1" spc="5" dirty="0">
                <a:solidFill>
                  <a:srgbClr val="30859C"/>
                </a:solidFill>
                <a:latin typeface="Times New Roman"/>
                <a:cs typeface="Times New Roman"/>
              </a:rPr>
              <a:t>Pituitary hormone deficiency</a:t>
            </a:r>
          </a:p>
          <a:p>
            <a:pPr marL="12700">
              <a:lnSpc>
                <a:spcPts val="3454"/>
              </a:lnSpc>
              <a:spcBef>
                <a:spcPts val="105"/>
              </a:spcBef>
              <a:tabLst>
                <a:tab pos="354965" algn="l"/>
                <a:tab pos="355600" algn="l"/>
              </a:tabLst>
            </a:pPr>
            <a:r>
              <a:rPr lang="en-GB" sz="3200" b="1" spc="5" dirty="0">
                <a:solidFill>
                  <a:srgbClr val="30859C"/>
                </a:solidFill>
                <a:latin typeface="Times New Roman"/>
                <a:cs typeface="Times New Roman"/>
              </a:rPr>
              <a:t>Hypothalamus can be:
isolated (missing one hormone) or
multiple (missing more hormones)
</a:t>
            </a:r>
            <a:endParaRPr sz="2800" dirty="0">
              <a:latin typeface="Times New Roman"/>
              <a:cs typeface="Times New Roman"/>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294257" y="0"/>
            <a:ext cx="6553834" cy="1244600"/>
          </a:xfrm>
          <a:prstGeom prst="rect">
            <a:avLst/>
          </a:prstGeom>
        </p:spPr>
        <p:txBody>
          <a:bodyPr vert="horz" wrap="square" lIns="0" tIns="12065" rIns="0" bIns="0" rtlCol="0">
            <a:spAutoFit/>
          </a:bodyPr>
          <a:lstStyle/>
          <a:p>
            <a:pPr marL="2324735" marR="5080" indent="-2312670" algn="ctr">
              <a:lnSpc>
                <a:spcPct val="100000"/>
              </a:lnSpc>
              <a:spcBef>
                <a:spcPts val="95"/>
              </a:spcBef>
            </a:pPr>
            <a:r>
              <a:rPr lang="en-GB" dirty="0"/>
              <a:t>Pituitary hormone deficiency
</a:t>
            </a:r>
            <a:endParaRPr spc="-40" dirty="0"/>
          </a:p>
        </p:txBody>
      </p:sp>
      <p:sp>
        <p:nvSpPr>
          <p:cNvPr id="3" name="object 3"/>
          <p:cNvSpPr txBox="1"/>
          <p:nvPr/>
        </p:nvSpPr>
        <p:spPr>
          <a:xfrm>
            <a:off x="228600" y="625929"/>
            <a:ext cx="8915400" cy="6249596"/>
          </a:xfrm>
          <a:prstGeom prst="rect">
            <a:avLst/>
          </a:prstGeom>
        </p:spPr>
        <p:txBody>
          <a:bodyPr vert="horz" wrap="square" lIns="0" tIns="93980" rIns="0" bIns="0" rtlCol="0">
            <a:spAutoFit/>
          </a:bodyPr>
          <a:lstStyle/>
          <a:p>
            <a:pPr marL="12700" marR="356235">
              <a:lnSpc>
                <a:spcPts val="2690"/>
              </a:lnSpc>
              <a:spcBef>
                <a:spcPts val="740"/>
              </a:spcBef>
              <a:tabLst>
                <a:tab pos="354965" algn="l"/>
                <a:tab pos="355600" algn="l"/>
              </a:tabLst>
            </a:pPr>
            <a:r>
              <a:rPr lang="en-GB" sz="2000" b="1" spc="-20" dirty="0">
                <a:latin typeface="Times New Roman"/>
                <a:cs typeface="Times New Roman"/>
              </a:rPr>
              <a:t>Isolated deficit of GnRH (the most common disorder) leading to hypogonadotropic hypogonadism:</a:t>
            </a:r>
          </a:p>
          <a:p>
            <a:pPr marL="12700" marR="356235">
              <a:lnSpc>
                <a:spcPts val="2690"/>
              </a:lnSpc>
              <a:spcBef>
                <a:spcPts val="740"/>
              </a:spcBef>
              <a:tabLst>
                <a:tab pos="354965" algn="l"/>
                <a:tab pos="355600" algn="l"/>
              </a:tabLst>
            </a:pPr>
            <a:r>
              <a:rPr lang="en-GB" sz="2000" spc="-20" dirty="0">
                <a:latin typeface="Times New Roman"/>
                <a:cs typeface="Times New Roman"/>
              </a:rPr>
              <a:t>in children leads to </a:t>
            </a:r>
            <a:r>
              <a:rPr lang="en-GB" sz="2000" spc="-20" dirty="0" err="1">
                <a:latin typeface="Times New Roman"/>
                <a:cs typeface="Times New Roman"/>
              </a:rPr>
              <a:t>Pubertas</a:t>
            </a:r>
            <a:r>
              <a:rPr lang="en-GB" sz="2000" spc="-20" dirty="0">
                <a:latin typeface="Times New Roman"/>
                <a:cs typeface="Times New Roman"/>
              </a:rPr>
              <a:t> </a:t>
            </a:r>
            <a:r>
              <a:rPr lang="en-GB" sz="2000" spc="-20" dirty="0" err="1">
                <a:latin typeface="Times New Roman"/>
                <a:cs typeface="Times New Roman"/>
              </a:rPr>
              <a:t>tarda</a:t>
            </a:r>
            <a:r>
              <a:rPr lang="en-GB" sz="2000" spc="-20" dirty="0">
                <a:latin typeface="Times New Roman"/>
                <a:cs typeface="Times New Roman"/>
              </a:rPr>
              <a:t> (late puberty)
in people after puberty to hypogonadism (secondary
amenorrhea, decrease in libido, erectile dysfunction, and after
long-term loss of secondary sexual characteristics)</a:t>
            </a:r>
            <a:r>
              <a:rPr lang="en-GB" sz="2000" b="1" spc="-20" dirty="0">
                <a:latin typeface="Times New Roman"/>
                <a:cs typeface="Times New Roman"/>
              </a:rPr>
              <a:t>
Kalman syndrome (Sy </a:t>
            </a:r>
            <a:r>
              <a:rPr lang="en-GB" sz="2000" b="1" spc="-20" dirty="0" err="1">
                <a:latin typeface="Times New Roman"/>
                <a:cs typeface="Times New Roman"/>
              </a:rPr>
              <a:t>Kallmann</a:t>
            </a:r>
            <a:r>
              <a:rPr lang="en-GB" sz="2000" b="1" spc="-20" dirty="0">
                <a:latin typeface="Times New Roman"/>
                <a:cs typeface="Times New Roman"/>
              </a:rPr>
              <a:t>):</a:t>
            </a:r>
          </a:p>
          <a:p>
            <a:pPr marL="12700" marR="356235">
              <a:lnSpc>
                <a:spcPts val="2690"/>
              </a:lnSpc>
              <a:spcBef>
                <a:spcPts val="740"/>
              </a:spcBef>
              <a:tabLst>
                <a:tab pos="354965" algn="l"/>
                <a:tab pos="355600" algn="l"/>
              </a:tabLst>
            </a:pPr>
            <a:r>
              <a:rPr lang="en-GB" sz="2000" spc="-20" dirty="0">
                <a:latin typeface="Times New Roman"/>
                <a:cs typeface="Times New Roman"/>
              </a:rPr>
              <a:t>developmental disorder in which the development disorder of </a:t>
            </a:r>
            <a:r>
              <a:rPr lang="en-GB" sz="2000" spc="-20" dirty="0" err="1">
                <a:latin typeface="Times New Roman"/>
                <a:cs typeface="Times New Roman"/>
              </a:rPr>
              <a:t>gnRH</a:t>
            </a:r>
            <a:r>
              <a:rPr lang="en-GB" sz="2000" spc="-20" dirty="0">
                <a:latin typeface="Times New Roman"/>
                <a:cs typeface="Times New Roman"/>
              </a:rPr>
              <a:t> neurons of the hypothalamus and disorder of the development of the olfactory lobe are associated
clinical presentation: hypogonadotropic hypogonadism and
anosmia /</a:t>
            </a:r>
            <a:r>
              <a:rPr lang="en-GB" sz="2000" spc="-20" dirty="0" err="1">
                <a:latin typeface="Times New Roman"/>
                <a:cs typeface="Times New Roman"/>
              </a:rPr>
              <a:t>hypoosmia</a:t>
            </a:r>
            <a:r>
              <a:rPr lang="en-GB" sz="2000" spc="-20" dirty="0">
                <a:latin typeface="Times New Roman"/>
                <a:cs typeface="Times New Roman"/>
              </a:rPr>
              <a:t> (lack/decreased sense of smell)</a:t>
            </a:r>
            <a:r>
              <a:rPr lang="en-GB" sz="2000" b="1" spc="-20" dirty="0">
                <a:latin typeface="Times New Roman"/>
                <a:cs typeface="Times New Roman"/>
              </a:rPr>
              <a:t>
Psychogenic amenorrhea:</a:t>
            </a:r>
          </a:p>
          <a:p>
            <a:pPr marL="12700" marR="356235">
              <a:lnSpc>
                <a:spcPts val="2690"/>
              </a:lnSpc>
              <a:spcBef>
                <a:spcPts val="740"/>
              </a:spcBef>
              <a:tabLst>
                <a:tab pos="354965" algn="l"/>
                <a:tab pos="355600" algn="l"/>
              </a:tabLst>
            </a:pPr>
            <a:r>
              <a:rPr lang="en-GB" sz="2000" spc="-20" dirty="0">
                <a:latin typeface="Times New Roman"/>
                <a:cs typeface="Times New Roman"/>
              </a:rPr>
              <a:t>usually transient absence of menstruation due to mental stress or excessive physical activity (which lead to
decrease in </a:t>
            </a:r>
            <a:r>
              <a:rPr lang="en-GB" sz="2000" spc="-20" dirty="0" err="1">
                <a:latin typeface="Times New Roman"/>
                <a:cs typeface="Times New Roman"/>
              </a:rPr>
              <a:t>gnrh</a:t>
            </a:r>
            <a:r>
              <a:rPr lang="en-GB" sz="2000" spc="-20" dirty="0">
                <a:latin typeface="Times New Roman"/>
                <a:cs typeface="Times New Roman"/>
              </a:rPr>
              <a:t> secretion)</a:t>
            </a:r>
            <a:endParaRPr sz="2000" dirty="0">
              <a:latin typeface="Times New Roman"/>
              <a:cs typeface="Times New Roman"/>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965098" y="0"/>
            <a:ext cx="7216140" cy="1367790"/>
          </a:xfrm>
          <a:prstGeom prst="rect">
            <a:avLst/>
          </a:prstGeom>
        </p:spPr>
        <p:txBody>
          <a:bodyPr vert="horz" wrap="square" lIns="0" tIns="12700" rIns="0" bIns="0" rtlCol="0">
            <a:spAutoFit/>
          </a:bodyPr>
          <a:lstStyle/>
          <a:p>
            <a:pPr marL="2557780" marR="5080" indent="-2545715" algn="ctr">
              <a:lnSpc>
                <a:spcPct val="100000"/>
              </a:lnSpc>
              <a:spcBef>
                <a:spcPts val="100"/>
              </a:spcBef>
            </a:pPr>
            <a:r>
              <a:rPr lang="en-GB" sz="4400" spc="5" dirty="0"/>
              <a:t>Pituitary hormone deficiency
</a:t>
            </a:r>
            <a:endParaRPr sz="4400" dirty="0"/>
          </a:p>
        </p:txBody>
      </p:sp>
      <p:sp>
        <p:nvSpPr>
          <p:cNvPr id="3" name="object 3"/>
          <p:cNvSpPr txBox="1"/>
          <p:nvPr/>
        </p:nvSpPr>
        <p:spPr>
          <a:xfrm>
            <a:off x="520065" y="1367790"/>
            <a:ext cx="8103870" cy="4751942"/>
          </a:xfrm>
          <a:prstGeom prst="rect">
            <a:avLst/>
          </a:prstGeom>
        </p:spPr>
        <p:txBody>
          <a:bodyPr vert="horz" wrap="square" lIns="0" tIns="57785" rIns="0" bIns="0" rtlCol="0">
            <a:spAutoFit/>
          </a:bodyPr>
          <a:lstStyle/>
          <a:p>
            <a:pPr marL="12700" marR="377190">
              <a:lnSpc>
                <a:spcPts val="2810"/>
              </a:lnSpc>
              <a:spcBef>
                <a:spcPts val="455"/>
              </a:spcBef>
              <a:tabLst>
                <a:tab pos="354965" algn="l"/>
                <a:tab pos="355600" algn="l"/>
              </a:tabLst>
            </a:pPr>
            <a:r>
              <a:rPr lang="en-GB" sz="2600" b="1" spc="-15" dirty="0">
                <a:latin typeface="Times New Roman"/>
                <a:cs typeface="Times New Roman"/>
              </a:rPr>
              <a:t>-Isolated TRH deficiency </a:t>
            </a:r>
            <a:r>
              <a:rPr lang="en-GB" sz="2600" spc="-15" dirty="0">
                <a:latin typeface="Times New Roman"/>
                <a:cs typeface="Times New Roman"/>
              </a:rPr>
              <a:t>leads to central hypothyroidism (pituitary hypothyroidism)</a:t>
            </a:r>
          </a:p>
          <a:p>
            <a:pPr marL="12700" marR="377190">
              <a:lnSpc>
                <a:spcPts val="2810"/>
              </a:lnSpc>
              <a:spcBef>
                <a:spcPts val="455"/>
              </a:spcBef>
              <a:tabLst>
                <a:tab pos="354965" algn="l"/>
                <a:tab pos="355600" algn="l"/>
              </a:tabLst>
            </a:pPr>
            <a:r>
              <a:rPr lang="en-GB" sz="2600" spc="-15" dirty="0">
                <a:latin typeface="Times New Roman"/>
                <a:cs typeface="Times New Roman"/>
              </a:rPr>
              <a:t>Inadequate synthesis of TSH occurs, and therefore the synthesis of thyroid hormones (T3 and T4)</a:t>
            </a:r>
            <a:r>
              <a:rPr lang="en-GB" sz="2600" b="1" spc="-15" dirty="0">
                <a:latin typeface="Times New Roman"/>
                <a:cs typeface="Times New Roman"/>
              </a:rPr>
              <a:t>
-Isolated deficiency of GHRN </a:t>
            </a:r>
            <a:r>
              <a:rPr lang="en-GB" sz="2600" spc="-15" dirty="0">
                <a:latin typeface="Times New Roman"/>
                <a:cs typeface="Times New Roman"/>
              </a:rPr>
              <a:t>leads to a deficiency of GH (growth hormone)
the result is a low, symmetrical growth of children</a:t>
            </a:r>
            <a:r>
              <a:rPr lang="en-GB" sz="2600" b="1" spc="-15" dirty="0">
                <a:latin typeface="Times New Roman"/>
                <a:cs typeface="Times New Roman"/>
              </a:rPr>
              <a:t>
Isolated CRH deficiency</a:t>
            </a:r>
            <a:r>
              <a:rPr lang="en-GB" sz="2600" spc="-15" dirty="0">
                <a:latin typeface="Times New Roman"/>
                <a:cs typeface="Times New Roman"/>
              </a:rPr>
              <a:t> leads to reduced SYNTHESIS OF ACTH and then decreased cortisol production</a:t>
            </a:r>
            <a:r>
              <a:rPr lang="en-GB" sz="2600" b="1" spc="-15" dirty="0">
                <a:latin typeface="Times New Roman"/>
                <a:cs typeface="Times New Roman"/>
              </a:rPr>
              <a:t>
Dopamine deficiency </a:t>
            </a:r>
            <a:r>
              <a:rPr lang="en-GB" sz="2600" spc="-15" dirty="0">
                <a:latin typeface="Times New Roman"/>
                <a:cs typeface="Times New Roman"/>
              </a:rPr>
              <a:t>from the hypothalamus will lead to increased production of PRL (hyperprolactinemia)</a:t>
            </a:r>
            <a:r>
              <a:rPr lang="en-GB" sz="2600" b="1" spc="-15" dirty="0">
                <a:latin typeface="Times New Roman"/>
                <a:cs typeface="Times New Roman"/>
              </a:rPr>
              <a:t>
</a:t>
            </a:r>
            <a:endParaRPr lang="en-GB" sz="2600" dirty="0">
              <a:latin typeface="Times New Roman"/>
              <a:cs typeface="Times New Roman"/>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53597" y="12914"/>
            <a:ext cx="7557795" cy="2056973"/>
          </a:xfrm>
          <a:prstGeom prst="rect">
            <a:avLst/>
          </a:prstGeom>
        </p:spPr>
        <p:txBody>
          <a:bodyPr vert="horz" wrap="square" lIns="0" tIns="12700" rIns="0" bIns="0" rtlCol="0">
            <a:spAutoFit/>
          </a:bodyPr>
          <a:lstStyle/>
          <a:p>
            <a:pPr marL="12700" marR="5080" indent="1454785" algn="l">
              <a:lnSpc>
                <a:spcPct val="100000"/>
              </a:lnSpc>
              <a:spcBef>
                <a:spcPts val="100"/>
              </a:spcBef>
            </a:pPr>
            <a:r>
              <a:rPr lang="en-GB" sz="4400" dirty="0"/>
              <a:t>Hypersecretion of     pituitary hormones
</a:t>
            </a:r>
            <a:endParaRPr sz="4400" dirty="0"/>
          </a:p>
        </p:txBody>
      </p:sp>
      <p:sp>
        <p:nvSpPr>
          <p:cNvPr id="3" name="object 3"/>
          <p:cNvSpPr txBox="1"/>
          <p:nvPr/>
        </p:nvSpPr>
        <p:spPr>
          <a:xfrm>
            <a:off x="535940" y="1570989"/>
            <a:ext cx="7938134" cy="4877617"/>
          </a:xfrm>
          <a:prstGeom prst="rect">
            <a:avLst/>
          </a:prstGeom>
        </p:spPr>
        <p:txBody>
          <a:bodyPr vert="horz" wrap="square" lIns="0" tIns="67945" rIns="0" bIns="0" rtlCol="0">
            <a:spAutoFit/>
          </a:bodyPr>
          <a:lstStyle/>
          <a:p>
            <a:pPr marL="355600" marR="5080" indent="-342900">
              <a:lnSpc>
                <a:spcPts val="3460"/>
              </a:lnSpc>
              <a:spcBef>
                <a:spcPts val="535"/>
              </a:spcBef>
              <a:buFont typeface="Arial"/>
              <a:buChar char="•"/>
              <a:tabLst>
                <a:tab pos="354965" algn="l"/>
                <a:tab pos="355600" algn="l"/>
              </a:tabLst>
            </a:pPr>
            <a:r>
              <a:rPr lang="en-GB" sz="3200" b="1" dirty="0">
                <a:latin typeface="Times New Roman"/>
                <a:cs typeface="Times New Roman"/>
              </a:rPr>
              <a:t>Hypersecretion of GnRH leads to </a:t>
            </a:r>
            <a:r>
              <a:rPr lang="en-GB" sz="3200" b="1" dirty="0" err="1">
                <a:latin typeface="Times New Roman"/>
                <a:cs typeface="Times New Roman"/>
              </a:rPr>
              <a:t>Pubertas</a:t>
            </a:r>
            <a:r>
              <a:rPr lang="en-GB" sz="3200" b="1" dirty="0">
                <a:latin typeface="Times New Roman"/>
                <a:cs typeface="Times New Roman"/>
              </a:rPr>
              <a:t> praecox (early puberty)
</a:t>
            </a:r>
            <a:r>
              <a:rPr lang="en-GB" sz="3200" dirty="0">
                <a:latin typeface="Times New Roman"/>
                <a:cs typeface="Times New Roman"/>
              </a:rPr>
              <a:t>Physiologically normal functions of the pituitary-gonadal axis ahead of time:
The appearance of the menstrual cycle in girls before the age of 8
the appearance of spermatogenesis in boys before 9 or 10 years of age</a:t>
            </a:r>
            <a:r>
              <a:rPr lang="en-GB" sz="3200" b="1" dirty="0">
                <a:latin typeface="Times New Roman"/>
                <a:cs typeface="Times New Roman"/>
              </a:rPr>
              <a:t>
</a:t>
            </a:r>
            <a:r>
              <a:rPr lang="en-GB" sz="3200" b="1" dirty="0" err="1">
                <a:latin typeface="Times New Roman"/>
                <a:cs typeface="Times New Roman"/>
              </a:rPr>
              <a:t>Etiology</a:t>
            </a:r>
            <a:r>
              <a:rPr lang="en-GB" sz="3200" b="1" dirty="0">
                <a:latin typeface="Times New Roman"/>
                <a:cs typeface="Times New Roman"/>
              </a:rPr>
              <a:t> : </a:t>
            </a:r>
            <a:r>
              <a:rPr lang="en-GB" sz="3200" b="1" dirty="0" err="1">
                <a:latin typeface="Times New Roman"/>
                <a:cs typeface="Times New Roman"/>
              </a:rPr>
              <a:t>tumors</a:t>
            </a:r>
            <a:r>
              <a:rPr lang="en-GB" sz="3200" b="1" dirty="0">
                <a:latin typeface="Times New Roman"/>
                <a:cs typeface="Times New Roman"/>
              </a:rPr>
              <a:t> of the hypothalamus
(most often GnRH secreting </a:t>
            </a:r>
            <a:r>
              <a:rPr lang="en-GB" sz="3200" b="1" dirty="0" err="1">
                <a:latin typeface="Times New Roman"/>
                <a:cs typeface="Times New Roman"/>
              </a:rPr>
              <a:t>hamart</a:t>
            </a:r>
            <a:r>
              <a:rPr lang="en-GB" sz="3200" b="1" dirty="0">
                <a:latin typeface="Times New Roman"/>
                <a:cs typeface="Times New Roman"/>
              </a:rPr>
              <a:t>)</a:t>
            </a:r>
            <a:endParaRPr sz="3200" dirty="0">
              <a:latin typeface="Times New Roman"/>
              <a:cs typeface="Times New Roman"/>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977290" y="0"/>
            <a:ext cx="7035800" cy="2056973"/>
          </a:xfrm>
          <a:prstGeom prst="rect">
            <a:avLst/>
          </a:prstGeom>
        </p:spPr>
        <p:txBody>
          <a:bodyPr vert="horz" wrap="square" lIns="0" tIns="12700" rIns="0" bIns="0" rtlCol="0">
            <a:spAutoFit/>
          </a:bodyPr>
          <a:lstStyle/>
          <a:p>
            <a:pPr marL="12700" marR="5080" indent="1454785">
              <a:lnSpc>
                <a:spcPct val="100000"/>
              </a:lnSpc>
              <a:spcBef>
                <a:spcPts val="100"/>
              </a:spcBef>
            </a:pPr>
            <a:r>
              <a:rPr lang="en-GB" sz="4400" dirty="0"/>
              <a:t>Hypersecretion of pituitary hormones
</a:t>
            </a:r>
            <a:endParaRPr sz="4400" dirty="0"/>
          </a:p>
        </p:txBody>
      </p:sp>
      <p:sp>
        <p:nvSpPr>
          <p:cNvPr id="3" name="object 3"/>
          <p:cNvSpPr txBox="1"/>
          <p:nvPr/>
        </p:nvSpPr>
        <p:spPr>
          <a:xfrm>
            <a:off x="293014" y="1723389"/>
            <a:ext cx="8470900" cy="4352474"/>
          </a:xfrm>
          <a:prstGeom prst="rect">
            <a:avLst/>
          </a:prstGeom>
        </p:spPr>
        <p:txBody>
          <a:bodyPr vert="horz" wrap="square" lIns="0" tIns="93980" rIns="0" bIns="0" rtlCol="0">
            <a:spAutoFit/>
          </a:bodyPr>
          <a:lstStyle/>
          <a:p>
            <a:pPr marL="355600" marR="1239520" indent="-342900">
              <a:lnSpc>
                <a:spcPts val="2690"/>
              </a:lnSpc>
              <a:spcBef>
                <a:spcPts val="740"/>
              </a:spcBef>
              <a:buFont typeface="Arial"/>
              <a:buChar char="•"/>
              <a:tabLst>
                <a:tab pos="354965" algn="l"/>
                <a:tab pos="355600" algn="l"/>
              </a:tabLst>
            </a:pPr>
            <a:r>
              <a:rPr lang="en-GB" sz="2800" b="1" spc="-5" dirty="0">
                <a:latin typeface="Times New Roman"/>
                <a:cs typeface="Times New Roman"/>
              </a:rPr>
              <a:t>Hypersecretion of GHRH leads to increased production of growth hormone (acromegaly)
Hypersecretion of CRH leads to one form of Cushing's disease i.e.  </a:t>
            </a:r>
            <a:r>
              <a:rPr lang="en-GB" sz="2800" b="1" spc="-5" dirty="0" err="1">
                <a:latin typeface="Times New Roman"/>
                <a:cs typeface="Times New Roman"/>
              </a:rPr>
              <a:t>Hypercoritcism</a:t>
            </a:r>
            <a:endParaRPr lang="en-GB" sz="2800" b="1" spc="-5" dirty="0">
              <a:latin typeface="Times New Roman"/>
              <a:cs typeface="Times New Roman"/>
            </a:endParaRPr>
          </a:p>
          <a:p>
            <a:pPr marL="12700" marR="1239520">
              <a:lnSpc>
                <a:spcPts val="2690"/>
              </a:lnSpc>
              <a:spcBef>
                <a:spcPts val="740"/>
              </a:spcBef>
              <a:tabLst>
                <a:tab pos="354965" algn="l"/>
                <a:tab pos="355600" algn="l"/>
              </a:tabLst>
            </a:pPr>
            <a:r>
              <a:rPr lang="en-GB" sz="2800" b="1" spc="-5" dirty="0">
                <a:latin typeface="Times New Roman"/>
                <a:cs typeface="Times New Roman"/>
              </a:rPr>
              <a:t>The most common causes of both forms of hypothalamic hypersecretion are:
-</a:t>
            </a:r>
            <a:r>
              <a:rPr lang="en-GB" sz="2800" b="1" spc="-5" dirty="0" err="1">
                <a:latin typeface="Times New Roman"/>
                <a:cs typeface="Times New Roman"/>
              </a:rPr>
              <a:t>tumors</a:t>
            </a:r>
            <a:r>
              <a:rPr lang="en-GB" sz="2800" b="1" spc="-5" dirty="0">
                <a:latin typeface="Times New Roman"/>
                <a:cs typeface="Times New Roman"/>
              </a:rPr>
              <a:t> of the hypothalamus (GHRH and CRH secreting </a:t>
            </a:r>
            <a:r>
              <a:rPr lang="en-GB" sz="2800" b="1" spc="-5" dirty="0" err="1">
                <a:latin typeface="Times New Roman"/>
                <a:cs typeface="Times New Roman"/>
              </a:rPr>
              <a:t>tumors</a:t>
            </a:r>
            <a:r>
              <a:rPr lang="en-GB" sz="2800" b="1" spc="-5" dirty="0">
                <a:latin typeface="Times New Roman"/>
                <a:cs typeface="Times New Roman"/>
              </a:rPr>
              <a:t>) and
-paraneoplastic syndromes in cancer
bronchi and </a:t>
            </a:r>
            <a:r>
              <a:rPr lang="en-GB" sz="2800" b="1" spc="-5" dirty="0" err="1">
                <a:latin typeface="Times New Roman"/>
                <a:cs typeface="Times New Roman"/>
              </a:rPr>
              <a:t>pankreas</a:t>
            </a:r>
            <a:r>
              <a:rPr lang="en-GB" sz="2800" b="1" spc="-5" dirty="0">
                <a:latin typeface="Times New Roman"/>
                <a:cs typeface="Times New Roman"/>
              </a:rPr>
              <a:t> (ectopically produced by CRF and GHRH).</a:t>
            </a:r>
            <a:endParaRPr sz="2800" dirty="0">
              <a:latin typeface="Times New Roman"/>
              <a:cs typeface="Times New Roman"/>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39597" y="203707"/>
            <a:ext cx="8070215" cy="1379865"/>
          </a:xfrm>
          <a:prstGeom prst="rect">
            <a:avLst/>
          </a:prstGeom>
        </p:spPr>
        <p:txBody>
          <a:bodyPr vert="horz" wrap="square" lIns="0" tIns="12700" rIns="0" bIns="0" rtlCol="0">
            <a:spAutoFit/>
          </a:bodyPr>
          <a:lstStyle/>
          <a:p>
            <a:pPr marL="12700">
              <a:lnSpc>
                <a:spcPct val="100000"/>
              </a:lnSpc>
              <a:spcBef>
                <a:spcPts val="100"/>
              </a:spcBef>
            </a:pPr>
            <a:r>
              <a:rPr lang="en-GB" sz="4400" dirty="0"/>
              <a:t>Disorders of pituitary function
</a:t>
            </a:r>
            <a:endParaRPr sz="4400" dirty="0"/>
          </a:p>
        </p:txBody>
      </p:sp>
      <p:sp>
        <p:nvSpPr>
          <p:cNvPr id="3" name="object 3"/>
          <p:cNvSpPr txBox="1"/>
          <p:nvPr/>
        </p:nvSpPr>
        <p:spPr>
          <a:xfrm>
            <a:off x="535940" y="1619757"/>
            <a:ext cx="7344409" cy="3770904"/>
          </a:xfrm>
          <a:prstGeom prst="rect">
            <a:avLst/>
          </a:prstGeom>
        </p:spPr>
        <p:txBody>
          <a:bodyPr vert="horz" wrap="square" lIns="0" tIns="13335" rIns="0" bIns="0" rtlCol="0">
            <a:spAutoFit/>
          </a:bodyPr>
          <a:lstStyle/>
          <a:p>
            <a:pPr marL="355600" indent="-342900">
              <a:lnSpc>
                <a:spcPct val="100000"/>
              </a:lnSpc>
              <a:spcBef>
                <a:spcPts val="105"/>
              </a:spcBef>
              <a:buFont typeface="Arial"/>
              <a:buChar char="•"/>
              <a:tabLst>
                <a:tab pos="354965" algn="l"/>
                <a:tab pos="355600" algn="l"/>
              </a:tabLst>
            </a:pPr>
            <a:r>
              <a:rPr lang="en-GB" sz="3200" b="1" dirty="0">
                <a:solidFill>
                  <a:srgbClr val="E36C09"/>
                </a:solidFill>
                <a:latin typeface="Times New Roman"/>
                <a:cs typeface="Times New Roman"/>
              </a:rPr>
              <a:t>Disorders of anterior lobe function of the Pituitary gland:
</a:t>
            </a:r>
            <a:r>
              <a:rPr lang="en-GB" sz="2800" b="1" spc="-10" dirty="0">
                <a:solidFill>
                  <a:srgbClr val="30859C"/>
                </a:solidFill>
                <a:latin typeface="Times New Roman"/>
                <a:cs typeface="Times New Roman"/>
              </a:rPr>
              <a:t>decreased function (hypopituitarism)
increased function
</a:t>
            </a:r>
            <a:r>
              <a:rPr lang="en-GB" sz="3200" b="1" dirty="0">
                <a:solidFill>
                  <a:srgbClr val="E36C09"/>
                </a:solidFill>
                <a:latin typeface="Times New Roman"/>
                <a:cs typeface="Times New Roman"/>
              </a:rPr>
              <a:t>Disorders of posterior lobe function of the  Pituitary gland:
</a:t>
            </a:r>
            <a:r>
              <a:rPr lang="en-GB" sz="2800" b="1" spc="-10" dirty="0">
                <a:solidFill>
                  <a:srgbClr val="30859C"/>
                </a:solidFill>
                <a:latin typeface="Times New Roman"/>
                <a:cs typeface="Times New Roman"/>
              </a:rPr>
              <a:t>decreased function
increased function</a:t>
            </a:r>
            <a:endParaRPr sz="2800" dirty="0">
              <a:latin typeface="Times New Roman"/>
              <a:cs typeface="Times New Roman"/>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07340" y="511886"/>
            <a:ext cx="8599805" cy="1256113"/>
          </a:xfrm>
          <a:prstGeom prst="rect">
            <a:avLst/>
          </a:prstGeom>
        </p:spPr>
        <p:txBody>
          <a:bodyPr vert="horz" wrap="square" lIns="0" tIns="12065" rIns="0" bIns="0" rtlCol="0">
            <a:spAutoFit/>
          </a:bodyPr>
          <a:lstStyle/>
          <a:p>
            <a:pPr marL="12700">
              <a:lnSpc>
                <a:spcPct val="100000"/>
              </a:lnSpc>
              <a:spcBef>
                <a:spcPts val="95"/>
              </a:spcBef>
            </a:pPr>
            <a:r>
              <a:rPr lang="en-GB" spc="-5" dirty="0"/>
              <a:t>Disorders of adenohypophysis function
</a:t>
            </a:r>
            <a:endParaRPr spc="-10" dirty="0"/>
          </a:p>
        </p:txBody>
      </p:sp>
      <p:sp>
        <p:nvSpPr>
          <p:cNvPr id="3" name="object 3"/>
          <p:cNvSpPr txBox="1"/>
          <p:nvPr/>
        </p:nvSpPr>
        <p:spPr>
          <a:xfrm>
            <a:off x="535940" y="1520998"/>
            <a:ext cx="7683500" cy="4302125"/>
          </a:xfrm>
          <a:prstGeom prst="rect">
            <a:avLst/>
          </a:prstGeom>
        </p:spPr>
        <p:txBody>
          <a:bodyPr vert="horz" wrap="square" lIns="0" tIns="62865" rIns="0" bIns="0" rtlCol="0">
            <a:spAutoFit/>
          </a:bodyPr>
          <a:lstStyle/>
          <a:p>
            <a:pPr marL="355600" indent="-342900">
              <a:lnSpc>
                <a:spcPct val="100000"/>
              </a:lnSpc>
              <a:spcBef>
                <a:spcPts val="495"/>
              </a:spcBef>
              <a:buFont typeface="Arial"/>
              <a:buChar char="•"/>
              <a:tabLst>
                <a:tab pos="354965" algn="l"/>
                <a:tab pos="355600" algn="l"/>
              </a:tabLst>
            </a:pPr>
            <a:r>
              <a:rPr lang="en-GB" sz="3200" b="1" spc="-5" dirty="0">
                <a:solidFill>
                  <a:srgbClr val="E36C09"/>
                </a:solidFill>
                <a:latin typeface="Times New Roman"/>
                <a:cs typeface="Times New Roman"/>
              </a:rPr>
              <a:t>Decreased function of adenohypophysis</a:t>
            </a:r>
            <a:r>
              <a:rPr sz="3200" spc="-5" dirty="0">
                <a:latin typeface="Times New Roman"/>
                <a:cs typeface="Times New Roman"/>
              </a:rPr>
              <a:t>:</a:t>
            </a:r>
            <a:endParaRPr sz="3200" dirty="0">
              <a:latin typeface="Times New Roman"/>
              <a:cs typeface="Times New Roman"/>
            </a:endParaRPr>
          </a:p>
          <a:p>
            <a:pPr marL="756285" lvl="1" indent="-286385">
              <a:lnSpc>
                <a:spcPct val="100000"/>
              </a:lnSpc>
              <a:spcBef>
                <a:spcPts val="345"/>
              </a:spcBef>
              <a:buFont typeface="Arial"/>
              <a:buChar char="–"/>
              <a:tabLst>
                <a:tab pos="756920" algn="l"/>
              </a:tabLst>
            </a:pPr>
            <a:r>
              <a:rPr lang="en-GB" sz="2800" b="1" spc="-10" dirty="0">
                <a:solidFill>
                  <a:srgbClr val="30859C"/>
                </a:solidFill>
                <a:latin typeface="Times New Roman"/>
                <a:cs typeface="Times New Roman"/>
              </a:rPr>
              <a:t>Panhypopituitarism
monotropic hypopituitarism (STH, LH and FSH, TSH, ACTH and prolactin)
</a:t>
            </a:r>
            <a:r>
              <a:rPr lang="en-GB" sz="3200" b="1" spc="-15" dirty="0">
                <a:solidFill>
                  <a:srgbClr val="E36C09"/>
                </a:solidFill>
                <a:latin typeface="Times New Roman"/>
                <a:cs typeface="Times New Roman"/>
              </a:rPr>
              <a:t>Increased function of adenohypophysis</a:t>
            </a:r>
            <a:r>
              <a:rPr sz="3200" spc="-5" dirty="0">
                <a:latin typeface="Times New Roman"/>
                <a:cs typeface="Times New Roman"/>
              </a:rPr>
              <a:t>:</a:t>
            </a:r>
            <a:endParaRPr sz="3200" dirty="0">
              <a:latin typeface="Times New Roman"/>
              <a:cs typeface="Times New Roman"/>
            </a:endParaRPr>
          </a:p>
          <a:p>
            <a:pPr marL="756285" lvl="1" indent="-286385">
              <a:lnSpc>
                <a:spcPct val="100000"/>
              </a:lnSpc>
              <a:spcBef>
                <a:spcPts val="340"/>
              </a:spcBef>
              <a:buFont typeface="Arial"/>
              <a:buChar char="–"/>
              <a:tabLst>
                <a:tab pos="756920" algn="l"/>
              </a:tabLst>
            </a:pPr>
            <a:r>
              <a:rPr lang="en-GB" sz="2800" spc="-5" dirty="0">
                <a:latin typeface="Times New Roman"/>
                <a:cs typeface="Times New Roman"/>
              </a:rPr>
              <a:t>increased secretion of growth hormone
increased secretion of prolactin
increased secretion of TSH
increased secretion of ACTH</a:t>
            </a:r>
            <a:endParaRPr sz="2800" dirty="0">
              <a:latin typeface="Times New Roman"/>
              <a:cs typeface="Times New Roman"/>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59993" y="478358"/>
            <a:ext cx="7831455" cy="1380506"/>
          </a:xfrm>
          <a:prstGeom prst="rect">
            <a:avLst/>
          </a:prstGeom>
        </p:spPr>
        <p:txBody>
          <a:bodyPr vert="horz" wrap="square" lIns="0" tIns="13335" rIns="0" bIns="0" rtlCol="0">
            <a:spAutoFit/>
          </a:bodyPr>
          <a:lstStyle/>
          <a:p>
            <a:pPr marL="12700">
              <a:lnSpc>
                <a:spcPct val="100000"/>
              </a:lnSpc>
              <a:spcBef>
                <a:spcPts val="105"/>
              </a:spcBef>
            </a:pPr>
            <a:r>
              <a:rPr lang="en-GB" sz="4400" spc="-5" dirty="0" err="1"/>
              <a:t>Etiology</a:t>
            </a:r>
            <a:r>
              <a:rPr lang="en-GB" sz="4400" spc="-5" dirty="0"/>
              <a:t> of hypopituitarism
</a:t>
            </a:r>
            <a:endParaRPr sz="4400" dirty="0"/>
          </a:p>
        </p:txBody>
      </p:sp>
      <p:sp>
        <p:nvSpPr>
          <p:cNvPr id="3" name="object 3"/>
          <p:cNvSpPr txBox="1"/>
          <p:nvPr/>
        </p:nvSpPr>
        <p:spPr>
          <a:xfrm>
            <a:off x="364642" y="1542603"/>
            <a:ext cx="8156575" cy="4412745"/>
          </a:xfrm>
          <a:prstGeom prst="rect">
            <a:avLst/>
          </a:prstGeom>
        </p:spPr>
        <p:txBody>
          <a:bodyPr vert="horz" wrap="square" lIns="0" tIns="52069" rIns="0" bIns="0" rtlCol="0">
            <a:spAutoFit/>
          </a:bodyPr>
          <a:lstStyle/>
          <a:p>
            <a:pPr marL="355600" indent="-342900">
              <a:lnSpc>
                <a:spcPct val="100000"/>
              </a:lnSpc>
              <a:spcBef>
                <a:spcPts val="409"/>
              </a:spcBef>
              <a:buFont typeface="Arial"/>
              <a:buChar char="•"/>
              <a:tabLst>
                <a:tab pos="354965" algn="l"/>
                <a:tab pos="355600" algn="l"/>
              </a:tabLst>
            </a:pPr>
            <a:r>
              <a:rPr lang="en-GB" sz="2600" b="1" spc="-5" dirty="0">
                <a:solidFill>
                  <a:srgbClr val="E36C09"/>
                </a:solidFill>
                <a:latin typeface="Times New Roman"/>
                <a:cs typeface="Times New Roman"/>
              </a:rPr>
              <a:t>Disorders in the pituitary gland itself:
</a:t>
            </a:r>
            <a:r>
              <a:rPr lang="en-GB" sz="2600" b="1" spc="-10" dirty="0">
                <a:solidFill>
                  <a:srgbClr val="30859C"/>
                </a:solidFill>
                <a:latin typeface="Times New Roman"/>
                <a:cs typeface="Times New Roman"/>
              </a:rPr>
              <a:t>vascular disorders (postpartum necrosis, vasculitis, aneurysm)
</a:t>
            </a:r>
            <a:r>
              <a:rPr lang="en-GB" sz="2600" b="1" spc="-10" dirty="0" err="1">
                <a:solidFill>
                  <a:srgbClr val="30859C"/>
                </a:solidFill>
                <a:latin typeface="Times New Roman"/>
                <a:cs typeface="Times New Roman"/>
              </a:rPr>
              <a:t>Tumors</a:t>
            </a:r>
            <a:r>
              <a:rPr lang="en-GB" sz="2600" b="1" spc="-10" dirty="0">
                <a:solidFill>
                  <a:srgbClr val="30859C"/>
                </a:solidFill>
                <a:latin typeface="Times New Roman"/>
                <a:cs typeface="Times New Roman"/>
              </a:rPr>
              <a:t>
infections (tuberculosis, lues meningitis)
iatrogenic causes (surgical procedures, radiation)
</a:t>
            </a:r>
            <a:r>
              <a:rPr lang="en-GB" sz="2600" b="1" spc="-5" dirty="0">
                <a:solidFill>
                  <a:srgbClr val="E36C09"/>
                </a:solidFill>
                <a:latin typeface="Times New Roman"/>
                <a:cs typeface="Times New Roman"/>
              </a:rPr>
              <a:t>Disorders at the level of the hypothalamus
Disorders at the level of extrahypothalamic parts of the CNS
Idiopathic disorders (unknown cause)</a:t>
            </a:r>
            <a:endParaRPr sz="2600" dirty="0">
              <a:latin typeface="Times New Roman"/>
              <a:cs typeface="Times New Roman"/>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04800" y="381000"/>
            <a:ext cx="9333180" cy="1871666"/>
          </a:xfrm>
          <a:prstGeom prst="rect">
            <a:avLst/>
          </a:prstGeom>
        </p:spPr>
        <p:txBody>
          <a:bodyPr vert="horz" wrap="square" lIns="0" tIns="12065" rIns="0" bIns="0" rtlCol="0">
            <a:spAutoFit/>
          </a:bodyPr>
          <a:lstStyle/>
          <a:p>
            <a:pPr marL="2431415" marR="5080" indent="-1849120" algn="l">
              <a:lnSpc>
                <a:spcPct val="100000"/>
              </a:lnSpc>
              <a:spcBef>
                <a:spcPts val="95"/>
              </a:spcBef>
            </a:pPr>
            <a:r>
              <a:rPr lang="en-GB" spc="-10" dirty="0"/>
              <a:t>Consequences of hormone   deficiency of    adenohypophysis
</a:t>
            </a:r>
            <a:endParaRPr spc="-10" dirty="0"/>
          </a:p>
        </p:txBody>
      </p:sp>
      <p:sp>
        <p:nvSpPr>
          <p:cNvPr id="3" name="object 3"/>
          <p:cNvSpPr txBox="1"/>
          <p:nvPr/>
        </p:nvSpPr>
        <p:spPr>
          <a:xfrm>
            <a:off x="535940" y="2108112"/>
            <a:ext cx="7227570" cy="3035446"/>
          </a:xfrm>
          <a:prstGeom prst="rect">
            <a:avLst/>
          </a:prstGeom>
        </p:spPr>
        <p:txBody>
          <a:bodyPr vert="horz" wrap="square" lIns="0" tIns="110490" rIns="0" bIns="0" rtlCol="0">
            <a:spAutoFit/>
          </a:bodyPr>
          <a:lstStyle/>
          <a:p>
            <a:pPr marL="355600" indent="-342900">
              <a:lnSpc>
                <a:spcPct val="100000"/>
              </a:lnSpc>
              <a:spcBef>
                <a:spcPts val="870"/>
              </a:spcBef>
              <a:buFont typeface="Arial"/>
              <a:buChar char="•"/>
              <a:tabLst>
                <a:tab pos="354965" algn="l"/>
                <a:tab pos="355600" algn="l"/>
              </a:tabLst>
            </a:pPr>
            <a:r>
              <a:rPr lang="en-GB" sz="3200" dirty="0">
                <a:latin typeface="Times New Roman"/>
                <a:cs typeface="Times New Roman"/>
              </a:rPr>
              <a:t>Lack of growth hormone
Gonadotropin deficiency (LH and FSH)
Lack of ACTH
Lack of TSH
Prolactin deficiency</a:t>
            </a:r>
            <a:endParaRPr sz="3200" dirty="0">
              <a:latin typeface="Times New Roman"/>
              <a:cs typeface="Times New Roman"/>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20421" y="5443"/>
            <a:ext cx="8303158" cy="1889620"/>
          </a:xfrm>
          <a:prstGeom prst="rect">
            <a:avLst/>
          </a:prstGeom>
        </p:spPr>
        <p:txBody>
          <a:bodyPr vert="horz" wrap="square" lIns="0" tIns="42545" rIns="0" bIns="0" rtlCol="0">
            <a:spAutoFit/>
          </a:bodyPr>
          <a:lstStyle/>
          <a:p>
            <a:pPr marL="508000" marR="5080" indent="74295">
              <a:lnSpc>
                <a:spcPts val="4700"/>
              </a:lnSpc>
              <a:spcBef>
                <a:spcPts val="335"/>
              </a:spcBef>
            </a:pPr>
            <a:r>
              <a:rPr lang="en-GB" sz="3600" spc="-10" dirty="0"/>
              <a:t>Consequences of adenohypophysis hormone deficiency in children</a:t>
            </a:r>
            <a:r>
              <a:rPr lang="en-GB" spc="-10" dirty="0"/>
              <a:t>
</a:t>
            </a:r>
            <a:endParaRPr spc="-10" dirty="0"/>
          </a:p>
        </p:txBody>
      </p:sp>
      <p:sp>
        <p:nvSpPr>
          <p:cNvPr id="3" name="object 3"/>
          <p:cNvSpPr txBox="1"/>
          <p:nvPr/>
        </p:nvSpPr>
        <p:spPr>
          <a:xfrm>
            <a:off x="838200" y="1141734"/>
            <a:ext cx="8168005" cy="5732595"/>
          </a:xfrm>
          <a:prstGeom prst="rect">
            <a:avLst/>
          </a:prstGeom>
        </p:spPr>
        <p:txBody>
          <a:bodyPr vert="horz" wrap="square" lIns="0" tIns="54610" rIns="0" bIns="0" rtlCol="0">
            <a:spAutoFit/>
          </a:bodyPr>
          <a:lstStyle/>
          <a:p>
            <a:pPr marL="355600" marR="213995" indent="-342900">
              <a:lnSpc>
                <a:spcPct val="90000"/>
              </a:lnSpc>
              <a:spcBef>
                <a:spcPts val="430"/>
              </a:spcBef>
              <a:buFont typeface="Arial"/>
              <a:buChar char="•"/>
              <a:tabLst>
                <a:tab pos="354965" algn="l"/>
                <a:tab pos="355600" algn="l"/>
              </a:tabLst>
            </a:pPr>
            <a:r>
              <a:rPr lang="en-GB" sz="2800" b="1" spc="-10" dirty="0">
                <a:solidFill>
                  <a:srgbClr val="E36C09"/>
                </a:solidFill>
                <a:latin typeface="Times New Roman"/>
                <a:cs typeface="Times New Roman"/>
              </a:rPr>
              <a:t>Growth hormone deficiency (STH) causes low, dwarfism: pituitary (pituitary) </a:t>
            </a:r>
            <a:r>
              <a:rPr lang="en-GB" sz="2800" b="1" spc="-10" dirty="0" err="1">
                <a:solidFill>
                  <a:srgbClr val="E36C09"/>
                </a:solidFill>
                <a:latin typeface="Times New Roman"/>
                <a:cs typeface="Times New Roman"/>
              </a:rPr>
              <a:t>nanosomy</a:t>
            </a:r>
            <a:r>
              <a:rPr lang="en-GB" sz="2800" b="1" spc="-10" dirty="0">
                <a:solidFill>
                  <a:srgbClr val="E36C09"/>
                </a:solidFill>
                <a:latin typeface="Times New Roman"/>
                <a:cs typeface="Times New Roman"/>
              </a:rPr>
              <a:t>
A similar disorder occurs at</a:t>
            </a:r>
            <a:r>
              <a:rPr sz="2800" spc="-5" dirty="0">
                <a:latin typeface="Times New Roman"/>
                <a:cs typeface="Times New Roman"/>
              </a:rPr>
              <a:t>:</a:t>
            </a:r>
            <a:endParaRPr sz="2800" dirty="0">
              <a:latin typeface="Times New Roman"/>
              <a:cs typeface="Times New Roman"/>
            </a:endParaRPr>
          </a:p>
          <a:p>
            <a:pPr marL="756285" marR="1174115" lvl="1" indent="-286385">
              <a:lnSpc>
                <a:spcPts val="2590"/>
              </a:lnSpc>
              <a:spcBef>
                <a:spcPts val="635"/>
              </a:spcBef>
              <a:buFont typeface="Arial"/>
              <a:buChar char="–"/>
              <a:tabLst>
                <a:tab pos="756920" algn="l"/>
              </a:tabLst>
            </a:pPr>
            <a:r>
              <a:rPr lang="en-GB" sz="2400" b="1" spc="-10" dirty="0">
                <a:solidFill>
                  <a:srgbClr val="30859C"/>
                </a:solidFill>
                <a:latin typeface="Times New Roman"/>
                <a:cs typeface="Times New Roman"/>
              </a:rPr>
              <a:t>reduced formation of somatomedin (Laron’s dwarfism):
</a:t>
            </a:r>
            <a:r>
              <a:rPr lang="en-GB" sz="2200" spc="-10" dirty="0">
                <a:latin typeface="Times New Roman"/>
                <a:cs typeface="Times New Roman"/>
              </a:rPr>
              <a:t>a group of polypeptides with molecular weight about 8000
they are produced in the liver under the influence of STH and act as anabolic, similar to insulin)
the most likely cause: insensitivity of hepatocytes to STH
the concentration of STH in the blood is increased
</a:t>
            </a:r>
            <a:r>
              <a:rPr lang="en-GB" sz="2400" b="1" spc="-5" dirty="0">
                <a:solidFill>
                  <a:srgbClr val="30859C"/>
                </a:solidFill>
                <a:latin typeface="Times New Roman"/>
                <a:cs typeface="Times New Roman"/>
              </a:rPr>
              <a:t>insensitivity to the action of somatomedin concentrations of STH and somatomedin in the blood are normal</a:t>
            </a:r>
            <a:endParaRPr sz="2200" dirty="0">
              <a:latin typeface="Times New Roman"/>
              <a:cs typeface="Times New Roman"/>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ChangeArrowheads="1"/>
          </p:cNvSpPr>
          <p:nvPr/>
        </p:nvSpPr>
        <p:spPr bwMode="auto">
          <a:xfrm>
            <a:off x="429126" y="333375"/>
            <a:ext cx="8229600" cy="86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GB" sz="3600" dirty="0">
                <a:solidFill>
                  <a:schemeClr val="tx2"/>
                </a:solidFill>
                <a:latin typeface="Times New Roman" pitchFamily="18" charset="0"/>
              </a:rPr>
              <a:t>Basic principles of action of hormones
</a:t>
            </a:r>
            <a:endParaRPr lang="en-US" sz="3600" dirty="0">
              <a:solidFill>
                <a:schemeClr val="tx2"/>
              </a:solidFill>
              <a:latin typeface="Times New Roman" pitchFamily="18" charset="0"/>
            </a:endParaRPr>
          </a:p>
        </p:txBody>
      </p:sp>
      <p:sp>
        <p:nvSpPr>
          <p:cNvPr id="33795" name="Rectangle 3"/>
          <p:cNvSpPr>
            <a:spLocks noChangeArrowheads="1"/>
          </p:cNvSpPr>
          <p:nvPr/>
        </p:nvSpPr>
        <p:spPr bwMode="auto">
          <a:xfrm>
            <a:off x="457200" y="1628775"/>
            <a:ext cx="8229600" cy="489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609600" indent="-609600">
              <a:lnSpc>
                <a:spcPct val="80000"/>
              </a:lnSpc>
              <a:spcBef>
                <a:spcPct val="20000"/>
              </a:spcBef>
              <a:buFont typeface="Wingdings" pitchFamily="2" charset="2"/>
              <a:buChar char="n"/>
            </a:pPr>
            <a:r>
              <a:rPr lang="en-GB" sz="2400" dirty="0">
                <a:latin typeface="Times New Roman" pitchFamily="18" charset="0"/>
              </a:rPr>
              <a:t>They act gradually and slowly – the reaction can occur a few minutes, hours or days after the release of the hormone
Hormones act on </a:t>
            </a:r>
            <a:r>
              <a:rPr lang="en-GB" sz="2400" dirty="0" err="1">
                <a:latin typeface="Times New Roman" pitchFamily="18" charset="0"/>
              </a:rPr>
              <a:t>behavior</a:t>
            </a:r>
            <a:r>
              <a:rPr lang="en-GB" sz="2400" dirty="0">
                <a:latin typeface="Times New Roman" pitchFamily="18" charset="0"/>
              </a:rPr>
              <a:t> – hunger, thirst, sexual activity
Hormones and </a:t>
            </a:r>
            <a:r>
              <a:rPr lang="en-GB" sz="2400" dirty="0" err="1">
                <a:latin typeface="Times New Roman" pitchFamily="18" charset="0"/>
              </a:rPr>
              <a:t>behavior</a:t>
            </a:r>
            <a:r>
              <a:rPr lang="en-GB" sz="2400" dirty="0">
                <a:latin typeface="Times New Roman" pitchFamily="18" charset="0"/>
              </a:rPr>
              <a:t> interact – hormones change </a:t>
            </a:r>
            <a:r>
              <a:rPr lang="en-GB" sz="2400" dirty="0" err="1">
                <a:latin typeface="Times New Roman" pitchFamily="18" charset="0"/>
              </a:rPr>
              <a:t>behavior</a:t>
            </a:r>
            <a:r>
              <a:rPr lang="en-GB" sz="2400" dirty="0">
                <a:latin typeface="Times New Roman" pitchFamily="18" charset="0"/>
              </a:rPr>
              <a:t>, </a:t>
            </a:r>
            <a:r>
              <a:rPr lang="en-GB" sz="2400" dirty="0" err="1">
                <a:latin typeface="Times New Roman" pitchFamily="18" charset="0"/>
              </a:rPr>
              <a:t>behavior</a:t>
            </a:r>
            <a:r>
              <a:rPr lang="en-GB" sz="2400" dirty="0">
                <a:latin typeface="Times New Roman" pitchFamily="18" charset="0"/>
              </a:rPr>
              <a:t> changes hormonal status 
	e.g. aggressiveness – a high concentration of testosterone is associated with aggression; 
Hormones are secreted in small quantities and often in bursts (pulse secretion)</a:t>
            </a:r>
            <a:endParaRPr lang="en-US" sz="2400" dirty="0">
              <a:latin typeface="Times New Roman" pitchFamily="18" charset="0"/>
            </a:endParaRPr>
          </a:p>
        </p:txBody>
      </p:sp>
    </p:spTree>
    <p:extLst>
      <p:ext uri="{BB962C8B-B14F-4D97-AF65-F5344CB8AC3E}">
        <p14:creationId xmlns:p14="http://schemas.microsoft.com/office/powerpoint/2010/main" val="306982114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379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38020" y="0"/>
            <a:ext cx="8982180" cy="1889620"/>
          </a:xfrm>
          <a:prstGeom prst="rect">
            <a:avLst/>
          </a:prstGeom>
        </p:spPr>
        <p:txBody>
          <a:bodyPr vert="horz" wrap="square" lIns="0" tIns="42545" rIns="0" bIns="0" rtlCol="0">
            <a:spAutoFit/>
          </a:bodyPr>
          <a:lstStyle/>
          <a:p>
            <a:pPr marL="1152525" marR="5080" indent="-570230">
              <a:lnSpc>
                <a:spcPts val="4700"/>
              </a:lnSpc>
              <a:spcBef>
                <a:spcPts val="335"/>
              </a:spcBef>
            </a:pPr>
            <a:r>
              <a:rPr lang="en-GB" spc="-10" dirty="0"/>
              <a:t>Consequences of </a:t>
            </a:r>
            <a:r>
              <a:rPr lang="en-GB" sz="4000" spc="-10" dirty="0"/>
              <a:t>adenohypophysis</a:t>
            </a:r>
            <a:r>
              <a:rPr lang="en-GB" spc="-10" dirty="0"/>
              <a:t> hormone deficiency: LH and FSH
</a:t>
            </a:r>
            <a:endParaRPr spc="-5" dirty="0"/>
          </a:p>
        </p:txBody>
      </p:sp>
      <p:sp>
        <p:nvSpPr>
          <p:cNvPr id="3" name="object 3"/>
          <p:cNvSpPr txBox="1"/>
          <p:nvPr/>
        </p:nvSpPr>
        <p:spPr>
          <a:xfrm>
            <a:off x="221691" y="1578610"/>
            <a:ext cx="8611235" cy="4427109"/>
          </a:xfrm>
          <a:prstGeom prst="rect">
            <a:avLst/>
          </a:prstGeom>
        </p:spPr>
        <p:txBody>
          <a:bodyPr vert="horz" wrap="square" lIns="0" tIns="54610" rIns="0" bIns="0" rtlCol="0">
            <a:spAutoFit/>
          </a:bodyPr>
          <a:lstStyle/>
          <a:p>
            <a:pPr marL="355600" marR="188595" indent="-342900">
              <a:lnSpc>
                <a:spcPct val="90000"/>
              </a:lnSpc>
              <a:spcBef>
                <a:spcPts val="430"/>
              </a:spcBef>
              <a:buFont typeface="Arial"/>
              <a:buChar char="•"/>
              <a:tabLst>
                <a:tab pos="354965" algn="l"/>
                <a:tab pos="355600" algn="l"/>
              </a:tabLst>
            </a:pPr>
            <a:r>
              <a:rPr lang="en-GB" sz="2800" b="1" spc="-5" dirty="0">
                <a:solidFill>
                  <a:srgbClr val="E36C09"/>
                </a:solidFill>
                <a:latin typeface="Times New Roman"/>
                <a:cs typeface="Times New Roman"/>
              </a:rPr>
              <a:t>in children, before and during puberty: </a:t>
            </a:r>
            <a:r>
              <a:rPr lang="en-GB" sz="2800" b="1" spc="-5" dirty="0">
                <a:latin typeface="Times New Roman"/>
                <a:cs typeface="Times New Roman"/>
              </a:rPr>
              <a:t>the absence of changes characteristic of puberty (secondary sexual characteristics and infertility</a:t>
            </a:r>
            <a:r>
              <a:rPr sz="2800" spc="-5" dirty="0">
                <a:latin typeface="Times New Roman"/>
                <a:cs typeface="Times New Roman"/>
              </a:rPr>
              <a:t>)</a:t>
            </a:r>
            <a:endParaRPr sz="2800" dirty="0">
              <a:latin typeface="Times New Roman"/>
              <a:cs typeface="Times New Roman"/>
            </a:endParaRPr>
          </a:p>
          <a:p>
            <a:pPr marL="355600" indent="-342900">
              <a:lnSpc>
                <a:spcPct val="100000"/>
              </a:lnSpc>
              <a:spcBef>
                <a:spcPts val="335"/>
              </a:spcBef>
              <a:buFont typeface="Arial"/>
              <a:buChar char="•"/>
              <a:tabLst>
                <a:tab pos="354965" algn="l"/>
                <a:tab pos="355600" algn="l"/>
              </a:tabLst>
            </a:pPr>
            <a:r>
              <a:rPr lang="en-GB" sz="2800" b="1" spc="-80" dirty="0">
                <a:solidFill>
                  <a:srgbClr val="E36C09"/>
                </a:solidFill>
                <a:latin typeface="Times New Roman"/>
                <a:cs typeface="Times New Roman"/>
              </a:rPr>
              <a:t>In adults: secondary hypogonadism in:</a:t>
            </a:r>
          </a:p>
          <a:p>
            <a:pPr marL="12700">
              <a:lnSpc>
                <a:spcPct val="100000"/>
              </a:lnSpc>
              <a:spcBef>
                <a:spcPts val="335"/>
              </a:spcBef>
              <a:tabLst>
                <a:tab pos="354965" algn="l"/>
                <a:tab pos="355600" algn="l"/>
              </a:tabLst>
            </a:pPr>
            <a:r>
              <a:rPr lang="en-GB" sz="2800" b="1" spc="-15" dirty="0">
                <a:latin typeface="Times New Roman"/>
                <a:cs typeface="Times New Roman"/>
              </a:rPr>
              <a:t>woman</a:t>
            </a:r>
            <a:r>
              <a:rPr lang="en-GB" sz="2800" spc="-15" dirty="0">
                <a:latin typeface="Times New Roman"/>
                <a:cs typeface="Times New Roman"/>
              </a:rPr>
              <a:t> : </a:t>
            </a:r>
            <a:r>
              <a:rPr lang="en-GB" sz="2800" b="1" spc="-15" dirty="0">
                <a:solidFill>
                  <a:srgbClr val="30859C"/>
                </a:solidFill>
                <a:latin typeface="Times New Roman"/>
                <a:cs typeface="Times New Roman"/>
              </a:rPr>
              <a:t>secondary amenorrhea (loss of
menstruation ), signs of reduced action of </a:t>
            </a:r>
            <a:r>
              <a:rPr lang="en-GB" sz="2800" b="1" spc="-15" dirty="0" err="1">
                <a:solidFill>
                  <a:srgbClr val="30859C"/>
                </a:solidFill>
                <a:latin typeface="Times New Roman"/>
                <a:cs typeface="Times New Roman"/>
              </a:rPr>
              <a:t>estrogen</a:t>
            </a:r>
            <a:r>
              <a:rPr lang="en-GB" sz="2800" b="1" spc="-15" dirty="0">
                <a:solidFill>
                  <a:srgbClr val="30859C"/>
                </a:solidFill>
                <a:latin typeface="Times New Roman"/>
                <a:cs typeface="Times New Roman"/>
              </a:rPr>
              <a:t> (breast atrophy, vaginal epithelium and uterus)
</a:t>
            </a:r>
            <a:r>
              <a:rPr lang="en-GB" sz="2800" b="1" spc="-15" dirty="0">
                <a:latin typeface="Times New Roman"/>
                <a:cs typeface="Times New Roman"/>
              </a:rPr>
              <a:t>men : </a:t>
            </a:r>
            <a:r>
              <a:rPr lang="en-GB" sz="2800" b="1" spc="-15" dirty="0">
                <a:solidFill>
                  <a:srgbClr val="30859C"/>
                </a:solidFill>
                <a:latin typeface="Times New Roman"/>
                <a:cs typeface="Times New Roman"/>
              </a:rPr>
              <a:t>signs of decreased testosterone activity (decrease in libido, potency, muscle tone and hairiness)
</a:t>
            </a:r>
            <a:endParaRPr sz="2800" dirty="0">
              <a:latin typeface="Times New Roman"/>
              <a:cs typeface="Times New Roman"/>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10997" y="269570"/>
            <a:ext cx="8522970" cy="2232662"/>
          </a:xfrm>
          <a:prstGeom prst="rect">
            <a:avLst/>
          </a:prstGeom>
        </p:spPr>
        <p:txBody>
          <a:bodyPr vert="horz" wrap="square" lIns="0" tIns="39370" rIns="0" bIns="0" rtlCol="0">
            <a:spAutoFit/>
          </a:bodyPr>
          <a:lstStyle/>
          <a:p>
            <a:pPr marL="12700" marR="5080" indent="1036319" algn="ctr">
              <a:lnSpc>
                <a:spcPts val="4240"/>
              </a:lnSpc>
              <a:spcBef>
                <a:spcPts val="310"/>
              </a:spcBef>
            </a:pPr>
            <a:r>
              <a:rPr lang="en-GB" sz="3600" spc="-10" dirty="0"/>
              <a:t>Consequences of adenohypophysis hormone deficiency: TSH, ACTH, prolactin
</a:t>
            </a:r>
            <a:endParaRPr sz="3600" dirty="0"/>
          </a:p>
        </p:txBody>
      </p:sp>
      <p:sp>
        <p:nvSpPr>
          <p:cNvPr id="3" name="object 3"/>
          <p:cNvSpPr txBox="1"/>
          <p:nvPr/>
        </p:nvSpPr>
        <p:spPr>
          <a:xfrm>
            <a:off x="535940" y="1520909"/>
            <a:ext cx="7954645" cy="4891083"/>
          </a:xfrm>
          <a:prstGeom prst="rect">
            <a:avLst/>
          </a:prstGeom>
        </p:spPr>
        <p:txBody>
          <a:bodyPr vert="horz" wrap="square" lIns="0" tIns="111760" rIns="0" bIns="0" rtlCol="0">
            <a:spAutoFit/>
          </a:bodyPr>
          <a:lstStyle/>
          <a:p>
            <a:pPr marL="355600" indent="-342900">
              <a:lnSpc>
                <a:spcPct val="100000"/>
              </a:lnSpc>
              <a:spcBef>
                <a:spcPts val="880"/>
              </a:spcBef>
              <a:buFont typeface="Arial"/>
              <a:buChar char="•"/>
              <a:tabLst>
                <a:tab pos="354965" algn="l"/>
                <a:tab pos="355600" algn="l"/>
              </a:tabLst>
            </a:pPr>
            <a:r>
              <a:rPr lang="en-GB" sz="3200" b="1" spc="-5" dirty="0">
                <a:solidFill>
                  <a:srgbClr val="E36C09"/>
                </a:solidFill>
                <a:latin typeface="Times New Roman"/>
                <a:cs typeface="Times New Roman"/>
              </a:rPr>
              <a:t>Disadvantage:
TSH : secondary hypothyroidism
ACTH : secondary hypofunction of the adrenal cortex (difference from Addison's disease: aldosterone secretion is normal)
Prolactin : lack of lactation after childbirth, e.g. Postpartum necrosis of the pituitary gland caused by </a:t>
            </a:r>
            <a:r>
              <a:rPr lang="en-GB" sz="3200" b="1" spc="-5" dirty="0" err="1">
                <a:solidFill>
                  <a:srgbClr val="E36C09"/>
                </a:solidFill>
                <a:latin typeface="Times New Roman"/>
                <a:cs typeface="Times New Roman"/>
              </a:rPr>
              <a:t>hemorrhagic</a:t>
            </a:r>
            <a:r>
              <a:rPr lang="en-GB" sz="3200" b="1" spc="-5" dirty="0">
                <a:solidFill>
                  <a:srgbClr val="E36C09"/>
                </a:solidFill>
                <a:latin typeface="Times New Roman"/>
                <a:cs typeface="Times New Roman"/>
              </a:rPr>
              <a:t> shock (Sheehan syndrome)</a:t>
            </a:r>
            <a:endParaRPr sz="2800" dirty="0">
              <a:latin typeface="Times New Roman"/>
              <a:cs typeface="Times New Roman"/>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04801" y="499694"/>
            <a:ext cx="8433764" cy="1256113"/>
          </a:xfrm>
          <a:prstGeom prst="rect">
            <a:avLst/>
          </a:prstGeom>
        </p:spPr>
        <p:txBody>
          <a:bodyPr vert="horz" wrap="square" lIns="0" tIns="12065" rIns="0" bIns="0" rtlCol="0">
            <a:spAutoFit/>
          </a:bodyPr>
          <a:lstStyle/>
          <a:p>
            <a:pPr marL="12700">
              <a:lnSpc>
                <a:spcPct val="100000"/>
              </a:lnSpc>
              <a:spcBef>
                <a:spcPts val="95"/>
              </a:spcBef>
            </a:pPr>
            <a:r>
              <a:rPr lang="en-GB" spc="-20" dirty="0"/>
              <a:t>Increased function of adenohypophysis
</a:t>
            </a:r>
            <a:endParaRPr spc="-10" dirty="0"/>
          </a:p>
        </p:txBody>
      </p:sp>
      <p:sp>
        <p:nvSpPr>
          <p:cNvPr id="3" name="object 3"/>
          <p:cNvSpPr txBox="1"/>
          <p:nvPr/>
        </p:nvSpPr>
        <p:spPr>
          <a:xfrm>
            <a:off x="435965" y="1619757"/>
            <a:ext cx="7858759" cy="4481355"/>
          </a:xfrm>
          <a:prstGeom prst="rect">
            <a:avLst/>
          </a:prstGeom>
        </p:spPr>
        <p:txBody>
          <a:bodyPr vert="horz" wrap="square" lIns="0" tIns="13335" rIns="0" bIns="0" rtlCol="0">
            <a:spAutoFit/>
          </a:bodyPr>
          <a:lstStyle/>
          <a:p>
            <a:pPr marL="355600" marR="5080" indent="-342900">
              <a:lnSpc>
                <a:spcPct val="100000"/>
              </a:lnSpc>
              <a:spcBef>
                <a:spcPts val="105"/>
              </a:spcBef>
              <a:buFont typeface="Arial"/>
              <a:buChar char="•"/>
              <a:tabLst>
                <a:tab pos="354965" algn="l"/>
                <a:tab pos="355600" algn="l"/>
              </a:tabLst>
            </a:pPr>
            <a:r>
              <a:rPr lang="en-GB" sz="3200" spc="-5" dirty="0">
                <a:latin typeface="Times New Roman"/>
                <a:cs typeface="Times New Roman"/>
              </a:rPr>
              <a:t>The most common cause: functional pituitary </a:t>
            </a:r>
            <a:r>
              <a:rPr lang="en-GB" sz="3200" spc="-5" dirty="0" err="1">
                <a:latin typeface="Times New Roman"/>
                <a:cs typeface="Times New Roman"/>
              </a:rPr>
              <a:t>tumors</a:t>
            </a:r>
            <a:r>
              <a:rPr lang="en-GB" sz="3200" spc="-5" dirty="0">
                <a:latin typeface="Times New Roman"/>
                <a:cs typeface="Times New Roman"/>
              </a:rPr>
              <a:t> (microadenomas and macroadenomas) secreting hormones
Usually, an increased amount of one hormone is secreted</a:t>
            </a:r>
            <a:endParaRPr sz="3200" dirty="0">
              <a:latin typeface="Times New Roman"/>
              <a:cs typeface="Times New Roman"/>
            </a:endParaRPr>
          </a:p>
          <a:p>
            <a:pPr marL="756285" lvl="1" indent="-286385">
              <a:lnSpc>
                <a:spcPct val="100000"/>
              </a:lnSpc>
              <a:spcBef>
                <a:spcPts val="675"/>
              </a:spcBef>
              <a:buFont typeface="Arial"/>
              <a:buChar char="–"/>
              <a:tabLst>
                <a:tab pos="756920" algn="l"/>
              </a:tabLst>
            </a:pPr>
            <a:r>
              <a:rPr lang="en-GB" sz="2800" spc="-10" dirty="0">
                <a:latin typeface="Times New Roman"/>
                <a:cs typeface="Times New Roman"/>
              </a:rPr>
              <a:t>most often prolactin, growth hormone or
ACTH
very rare pituitary glycoprotein hormones: TSH, FSH and LH</a:t>
            </a:r>
            <a:endParaRPr sz="2800" dirty="0">
              <a:latin typeface="Times New Roman"/>
              <a:cs typeface="Times New Roman"/>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35966" y="304800"/>
            <a:ext cx="7691436" cy="1133644"/>
          </a:xfrm>
          <a:prstGeom prst="rect">
            <a:avLst/>
          </a:prstGeom>
        </p:spPr>
        <p:txBody>
          <a:bodyPr vert="horz" wrap="square" lIns="0" tIns="12700" rIns="0" bIns="0" rtlCol="0">
            <a:spAutoFit/>
          </a:bodyPr>
          <a:lstStyle/>
          <a:p>
            <a:pPr marL="12700">
              <a:lnSpc>
                <a:spcPct val="100000"/>
              </a:lnSpc>
              <a:spcBef>
                <a:spcPts val="100"/>
              </a:spcBef>
            </a:pPr>
            <a:r>
              <a:rPr lang="en-GB" sz="3600" spc="-15" dirty="0"/>
              <a:t>Increased function of adenohypophysis
</a:t>
            </a:r>
            <a:endParaRPr sz="3600" dirty="0"/>
          </a:p>
        </p:txBody>
      </p:sp>
      <p:sp>
        <p:nvSpPr>
          <p:cNvPr id="3" name="object 3"/>
          <p:cNvSpPr txBox="1"/>
          <p:nvPr/>
        </p:nvSpPr>
        <p:spPr>
          <a:xfrm>
            <a:off x="435965" y="1535325"/>
            <a:ext cx="8063865" cy="5125762"/>
          </a:xfrm>
          <a:prstGeom prst="rect">
            <a:avLst/>
          </a:prstGeom>
        </p:spPr>
        <p:txBody>
          <a:bodyPr vert="horz" wrap="square" lIns="0" tIns="97790" rIns="0" bIns="0" rtlCol="0">
            <a:spAutoFit/>
          </a:bodyPr>
          <a:lstStyle/>
          <a:p>
            <a:pPr marL="12700">
              <a:lnSpc>
                <a:spcPct val="100000"/>
              </a:lnSpc>
              <a:spcBef>
                <a:spcPts val="770"/>
              </a:spcBef>
              <a:tabLst>
                <a:tab pos="354965" algn="l"/>
                <a:tab pos="355600" algn="l"/>
              </a:tabLst>
            </a:pPr>
            <a:r>
              <a:rPr lang="en-GB" sz="2800" b="1" spc="-15" dirty="0">
                <a:latin typeface="Times New Roman"/>
                <a:cs typeface="Times New Roman"/>
              </a:rPr>
              <a:t>-Increased secretion of growth hormones:</a:t>
            </a:r>
            <a:endParaRPr lang="en-GB" sz="2800" b="1" spc="-15" dirty="0">
              <a:solidFill>
                <a:srgbClr val="30859C"/>
              </a:solidFill>
              <a:latin typeface="Times New Roman"/>
              <a:cs typeface="Times New Roman"/>
            </a:endParaRPr>
          </a:p>
          <a:p>
            <a:pPr marL="12700">
              <a:lnSpc>
                <a:spcPct val="100000"/>
              </a:lnSpc>
              <a:spcBef>
                <a:spcPts val="770"/>
              </a:spcBef>
              <a:tabLst>
                <a:tab pos="354965" algn="l"/>
                <a:tab pos="355600" algn="l"/>
              </a:tabLst>
            </a:pPr>
            <a:r>
              <a:rPr lang="en-GB" sz="2800" b="1" spc="-15" dirty="0">
                <a:latin typeface="Times New Roman"/>
                <a:cs typeface="Times New Roman"/>
              </a:rPr>
              <a:t>Before puberty: gigantism
After puberty: acromegaly</a:t>
            </a:r>
            <a:r>
              <a:rPr lang="en-GB" sz="2800" b="1" spc="-15" dirty="0">
                <a:solidFill>
                  <a:srgbClr val="30859C"/>
                </a:solidFill>
                <a:latin typeface="Times New Roman"/>
                <a:cs typeface="Times New Roman"/>
              </a:rPr>
              <a:t>
-</a:t>
            </a:r>
            <a:r>
              <a:rPr lang="en-GB" sz="2800" b="1" spc="-5" dirty="0">
                <a:latin typeface="Times New Roman"/>
                <a:cs typeface="Times New Roman"/>
              </a:rPr>
              <a:t>Increased prolactin secretion
-Increased secretion of gonadotropins before puberty:
It's a premature puberty
-Increased secretion of ACTH: Cushing's disease
-Increased secretion of TSH: secondary hyperthyroidism</a:t>
            </a:r>
            <a:endParaRPr sz="2800" b="1" dirty="0">
              <a:latin typeface="Times New Roman"/>
              <a:cs typeface="Times New Roman"/>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98144" y="439369"/>
            <a:ext cx="8645856" cy="1256113"/>
          </a:xfrm>
          <a:prstGeom prst="rect">
            <a:avLst/>
          </a:prstGeom>
        </p:spPr>
        <p:txBody>
          <a:bodyPr vert="horz" wrap="square" lIns="0" tIns="12065" rIns="0" bIns="0" rtlCol="0">
            <a:spAutoFit/>
          </a:bodyPr>
          <a:lstStyle/>
          <a:p>
            <a:pPr marL="12700">
              <a:lnSpc>
                <a:spcPct val="100000"/>
              </a:lnSpc>
              <a:spcBef>
                <a:spcPts val="95"/>
              </a:spcBef>
            </a:pPr>
            <a:r>
              <a:rPr lang="en-GB" spc="-15" dirty="0"/>
              <a:t>Increased function of adenohypophysis
</a:t>
            </a:r>
            <a:endParaRPr spc="-10" dirty="0"/>
          </a:p>
        </p:txBody>
      </p:sp>
      <p:sp>
        <p:nvSpPr>
          <p:cNvPr id="3" name="object 3"/>
          <p:cNvSpPr txBox="1"/>
          <p:nvPr/>
        </p:nvSpPr>
        <p:spPr>
          <a:xfrm>
            <a:off x="535940" y="1520909"/>
            <a:ext cx="7588884" cy="2990562"/>
          </a:xfrm>
          <a:prstGeom prst="rect">
            <a:avLst/>
          </a:prstGeom>
        </p:spPr>
        <p:txBody>
          <a:bodyPr vert="horz" wrap="square" lIns="0" tIns="111760" rIns="0" bIns="0" rtlCol="0">
            <a:spAutoFit/>
          </a:bodyPr>
          <a:lstStyle/>
          <a:p>
            <a:pPr marL="355600" indent="-342900">
              <a:lnSpc>
                <a:spcPct val="100000"/>
              </a:lnSpc>
              <a:spcBef>
                <a:spcPts val="880"/>
              </a:spcBef>
              <a:buFont typeface="Arial"/>
              <a:buChar char="•"/>
              <a:tabLst>
                <a:tab pos="354965" algn="l"/>
                <a:tab pos="355600" algn="l"/>
              </a:tabLst>
            </a:pPr>
            <a:r>
              <a:rPr lang="en-GB" sz="3200" b="1" spc="-15" dirty="0">
                <a:solidFill>
                  <a:srgbClr val="30859C"/>
                </a:solidFill>
                <a:latin typeface="Times New Roman"/>
                <a:cs typeface="Times New Roman"/>
              </a:rPr>
              <a:t>Increased secretion of growth hormones
</a:t>
            </a:r>
            <a:r>
              <a:rPr lang="en-GB" sz="2800" b="1" spc="-5" dirty="0">
                <a:solidFill>
                  <a:srgbClr val="30859C"/>
                </a:solidFill>
                <a:latin typeface="Times New Roman"/>
                <a:cs typeface="Times New Roman"/>
              </a:rPr>
              <a:t>Before the pineal gland of long bones (puberty): gigantism (excessive, gigantic growth)
After fusion of pineal gland of long bones: acromegaly (thickening of bones and proliferation of soft tissues)</a:t>
            </a:r>
            <a:endParaRPr sz="2800" dirty="0">
              <a:latin typeface="Times New Roman"/>
              <a:cs typeface="Times New Roman"/>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type="body" sz="half" idx="2"/>
          </p:nvPr>
        </p:nvSpPr>
        <p:spPr>
          <a:xfrm>
            <a:off x="4356100" y="1600200"/>
            <a:ext cx="4330700" cy="1846659"/>
          </a:xfrm>
        </p:spPr>
        <p:txBody>
          <a:bodyPr/>
          <a:lstStyle/>
          <a:p>
            <a:pPr marL="533400" indent="-533400">
              <a:buFontTx/>
              <a:buNone/>
            </a:pPr>
            <a:r>
              <a:rPr lang="en-GB" sz="2400" dirty="0">
                <a:latin typeface="Times New Roman" pitchFamily="18" charset="0"/>
              </a:rPr>
              <a:t>Excessive secretion of STH before
adulthood - gigantism
A 12-year-old boy
with my mother
</a:t>
            </a:r>
            <a:endParaRPr lang="en-US" sz="2400" b="1" dirty="0">
              <a:latin typeface="Times New Roman" pitchFamily="18" charset="0"/>
            </a:endParaRPr>
          </a:p>
        </p:txBody>
      </p:sp>
      <p:pic>
        <p:nvPicPr>
          <p:cNvPr id="10244" name="Picture 4" descr="gigantizam"/>
          <p:cNvPicPr>
            <a:picLocks noGrp="1" noChangeAspect="1" noChangeArrowheads="1"/>
          </p:cNvPicPr>
          <p:nvPr>
            <p:ph sz="half" idx="1"/>
          </p:nvPr>
        </p:nvPicPr>
        <p:blipFill>
          <a:blip r:embed="rId2"/>
          <a:srcRect/>
          <a:stretch>
            <a:fillRect/>
          </a:stretch>
        </p:blipFill>
        <p:spPr>
          <a:xfrm>
            <a:off x="323850" y="765175"/>
            <a:ext cx="3816350" cy="5767388"/>
          </a:xfrm>
          <a:noFill/>
          <a:ln/>
        </p:spPr>
      </p:pic>
    </p:spTree>
    <p:extLst>
      <p:ext uri="{BB962C8B-B14F-4D97-AF65-F5344CB8AC3E}">
        <p14:creationId xmlns:p14="http://schemas.microsoft.com/office/powerpoint/2010/main" val="289380865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47826" y="499694"/>
            <a:ext cx="8596173" cy="1256113"/>
          </a:xfrm>
          <a:prstGeom prst="rect">
            <a:avLst/>
          </a:prstGeom>
        </p:spPr>
        <p:txBody>
          <a:bodyPr vert="horz" wrap="square" lIns="0" tIns="12065" rIns="0" bIns="0" rtlCol="0">
            <a:spAutoFit/>
          </a:bodyPr>
          <a:lstStyle/>
          <a:p>
            <a:pPr marL="12700">
              <a:lnSpc>
                <a:spcPct val="100000"/>
              </a:lnSpc>
              <a:spcBef>
                <a:spcPts val="95"/>
              </a:spcBef>
            </a:pPr>
            <a:r>
              <a:rPr lang="en-GB" spc="-20" dirty="0"/>
              <a:t>Increased function of adenohypophysis
</a:t>
            </a:r>
            <a:endParaRPr spc="-10" dirty="0"/>
          </a:p>
        </p:txBody>
      </p:sp>
      <p:sp>
        <p:nvSpPr>
          <p:cNvPr id="3" name="object 3"/>
          <p:cNvSpPr txBox="1"/>
          <p:nvPr/>
        </p:nvSpPr>
        <p:spPr>
          <a:xfrm>
            <a:off x="507593" y="1367541"/>
            <a:ext cx="7762240" cy="4693593"/>
          </a:xfrm>
          <a:prstGeom prst="rect">
            <a:avLst/>
          </a:prstGeom>
        </p:spPr>
        <p:txBody>
          <a:bodyPr vert="horz" wrap="square" lIns="0" tIns="55880" rIns="0" bIns="0" rtlCol="0">
            <a:spAutoFit/>
          </a:bodyPr>
          <a:lstStyle/>
          <a:p>
            <a:pPr marL="355600" indent="-342900">
              <a:lnSpc>
                <a:spcPct val="100000"/>
              </a:lnSpc>
              <a:spcBef>
                <a:spcPts val="440"/>
              </a:spcBef>
              <a:buFont typeface="Arial"/>
              <a:buChar char="•"/>
              <a:tabLst>
                <a:tab pos="354965" algn="l"/>
                <a:tab pos="355600" algn="l"/>
              </a:tabLst>
            </a:pPr>
            <a:r>
              <a:rPr lang="en-GB" sz="2600" b="1" spc="-5" dirty="0">
                <a:solidFill>
                  <a:srgbClr val="30859C"/>
                </a:solidFill>
                <a:latin typeface="Times New Roman"/>
                <a:cs typeface="Times New Roman"/>
              </a:rPr>
              <a:t>Acromegaly:
</a:t>
            </a:r>
            <a:r>
              <a:rPr lang="en-GB" sz="2200" spc="-45" dirty="0">
                <a:latin typeface="Times New Roman"/>
                <a:cs typeface="Times New Roman"/>
              </a:rPr>
              <a:t>Enlargement of short bones of the hands and feet</a:t>
            </a:r>
          </a:p>
          <a:p>
            <a:pPr marL="12700">
              <a:lnSpc>
                <a:spcPct val="100000"/>
              </a:lnSpc>
              <a:spcBef>
                <a:spcPts val="440"/>
              </a:spcBef>
              <a:tabLst>
                <a:tab pos="354965" algn="l"/>
                <a:tab pos="355600" algn="l"/>
              </a:tabLst>
            </a:pPr>
            <a:r>
              <a:rPr lang="en-GB" sz="2200" spc="-45" dirty="0">
                <a:latin typeface="Times New Roman"/>
                <a:cs typeface="Times New Roman"/>
              </a:rPr>
              <a:t>-Enlargement of membranous bones of the face and skull</a:t>
            </a:r>
          </a:p>
          <a:p>
            <a:pPr marL="12700">
              <a:lnSpc>
                <a:spcPct val="100000"/>
              </a:lnSpc>
              <a:spcBef>
                <a:spcPts val="440"/>
              </a:spcBef>
              <a:tabLst>
                <a:tab pos="354965" algn="l"/>
                <a:tab pos="355600" algn="l"/>
              </a:tabLst>
            </a:pPr>
            <a:r>
              <a:rPr lang="en-GB" sz="2200" spc="-45" dirty="0">
                <a:latin typeface="Times New Roman"/>
                <a:cs typeface="Times New Roman"/>
              </a:rPr>
              <a:t>-Cartilage and bone growth:
bone tissue is formed in the </a:t>
            </a:r>
            <a:r>
              <a:rPr lang="en-GB" sz="2200" spc="-45" dirty="0" err="1">
                <a:latin typeface="Times New Roman"/>
                <a:cs typeface="Times New Roman"/>
              </a:rPr>
              <a:t>subperiost</a:t>
            </a:r>
            <a:r>
              <a:rPr lang="en-GB" sz="2200" spc="-45" dirty="0">
                <a:latin typeface="Times New Roman"/>
                <a:cs typeface="Times New Roman"/>
              </a:rPr>
              <a:t>,
articular cartilage thickens and degenerates
due to thickening of the cartilage of the larynx and airways: the </a:t>
            </a:r>
            <a:r>
              <a:rPr lang="en-GB" sz="2200" spc="-45" dirty="0" err="1">
                <a:latin typeface="Times New Roman"/>
                <a:cs typeface="Times New Roman"/>
              </a:rPr>
              <a:t>color</a:t>
            </a:r>
            <a:r>
              <a:rPr lang="en-GB" sz="2200" spc="-45" dirty="0">
                <a:latin typeface="Times New Roman"/>
                <a:cs typeface="Times New Roman"/>
              </a:rPr>
              <a:t> of the voice changes
Enlargement of internal organs: liver, spleen, kidneys (visceromegaly)
</a:t>
            </a:r>
            <a:r>
              <a:rPr lang="en-GB" sz="2200" spc="-45" dirty="0" err="1">
                <a:latin typeface="Times New Roman"/>
                <a:cs typeface="Times New Roman"/>
              </a:rPr>
              <a:t>Cardiomegalia</a:t>
            </a:r>
            <a:r>
              <a:rPr lang="en-GB" sz="2200" spc="-45" dirty="0">
                <a:latin typeface="Times New Roman"/>
                <a:cs typeface="Times New Roman"/>
              </a:rPr>
              <a:t> (due to the effects of STH and hypertension)
Decreased utilization of glucose (</a:t>
            </a:r>
            <a:r>
              <a:rPr lang="en-GB" sz="2200" spc="-45" dirty="0" err="1">
                <a:latin typeface="Times New Roman"/>
                <a:cs typeface="Times New Roman"/>
              </a:rPr>
              <a:t>hyperglycemia</a:t>
            </a:r>
            <a:r>
              <a:rPr lang="en-GB" sz="2200" spc="-45" dirty="0">
                <a:latin typeface="Times New Roman"/>
                <a:cs typeface="Times New Roman"/>
              </a:rPr>
              <a:t>)
</a:t>
            </a:r>
            <a:endParaRPr sz="2200" dirty="0">
              <a:latin typeface="Times New Roman"/>
              <a:cs typeface="Times New Roman"/>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sz="half" idx="3"/>
          </p:nvPr>
        </p:nvSpPr>
        <p:spPr>
          <a:xfrm>
            <a:off x="5292725" y="549275"/>
            <a:ext cx="3600450" cy="2154436"/>
          </a:xfrm>
        </p:spPr>
        <p:txBody>
          <a:bodyPr/>
          <a:lstStyle/>
          <a:p>
            <a:pPr marL="533400" indent="-533400">
              <a:buFontTx/>
              <a:buNone/>
            </a:pPr>
            <a:r>
              <a:rPr lang="en-GB" sz="2400" dirty="0">
                <a:latin typeface="Times New Roman" pitchFamily="18" charset="0"/>
              </a:rPr>
              <a:t>Excessive secretion of STH
in adulthood- 
acromegaly 
</a:t>
            </a:r>
            <a:endParaRPr lang="hr-HR" sz="2400" dirty="0">
              <a:latin typeface="Times New Roman" pitchFamily="18" charset="0"/>
            </a:endParaRPr>
          </a:p>
          <a:p>
            <a:pPr marL="914400" lvl="1" indent="-457200">
              <a:buFontTx/>
              <a:buNone/>
            </a:pPr>
            <a:endParaRPr lang="it-IT" sz="2400" dirty="0">
              <a:latin typeface="Times New Roman" pitchFamily="18" charset="0"/>
            </a:endParaRPr>
          </a:p>
          <a:p>
            <a:pPr marL="533400" indent="-533400"/>
            <a:endParaRPr lang="en-US" sz="2000" dirty="0">
              <a:latin typeface="Times New Roman" pitchFamily="18" charset="0"/>
            </a:endParaRPr>
          </a:p>
        </p:txBody>
      </p:sp>
      <p:pic>
        <p:nvPicPr>
          <p:cNvPr id="11268" name="Picture 4" descr="acrome1"/>
          <p:cNvPicPr>
            <a:picLocks noGrp="1" noChangeAspect="1" noChangeArrowheads="1"/>
          </p:cNvPicPr>
          <p:nvPr>
            <p:ph sz="quarter" idx="1"/>
          </p:nvPr>
        </p:nvPicPr>
        <p:blipFill>
          <a:blip r:embed="rId2"/>
          <a:srcRect/>
          <a:stretch>
            <a:fillRect/>
          </a:stretch>
        </p:blipFill>
        <p:spPr>
          <a:xfrm>
            <a:off x="539750" y="260350"/>
            <a:ext cx="3527425" cy="3097213"/>
          </a:xfrm>
          <a:noFill/>
          <a:ln/>
        </p:spPr>
      </p:pic>
      <p:pic>
        <p:nvPicPr>
          <p:cNvPr id="11269" name="Picture 5" descr="acromegalia"/>
          <p:cNvPicPr>
            <a:picLocks noGrp="1" noChangeAspect="1" noChangeArrowheads="1"/>
          </p:cNvPicPr>
          <p:nvPr>
            <p:ph sz="quarter" idx="2"/>
          </p:nvPr>
        </p:nvPicPr>
        <p:blipFill>
          <a:blip r:embed="rId3"/>
          <a:srcRect/>
          <a:stretch>
            <a:fillRect/>
          </a:stretch>
        </p:blipFill>
        <p:spPr>
          <a:xfrm>
            <a:off x="611188" y="3500438"/>
            <a:ext cx="3455987" cy="3097212"/>
          </a:xfrm>
          <a:noFill/>
          <a:ln/>
        </p:spPr>
      </p:pic>
      <p:pic>
        <p:nvPicPr>
          <p:cNvPr id="11270" name="Picture 6"/>
          <p:cNvPicPr>
            <a:picLocks noChangeAspect="1" noChangeArrowheads="1"/>
          </p:cNvPicPr>
          <p:nvPr/>
        </p:nvPicPr>
        <p:blipFill>
          <a:blip r:embed="rId4"/>
          <a:srcRect/>
          <a:stretch>
            <a:fillRect/>
          </a:stretch>
        </p:blipFill>
        <p:spPr bwMode="auto">
          <a:xfrm>
            <a:off x="4427538" y="2133600"/>
            <a:ext cx="3889375" cy="4116388"/>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126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26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2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89305" y="555497"/>
            <a:ext cx="8168005" cy="513715"/>
          </a:xfrm>
          <a:prstGeom prst="rect">
            <a:avLst/>
          </a:prstGeom>
        </p:spPr>
        <p:txBody>
          <a:bodyPr vert="horz" wrap="square" lIns="0" tIns="13335" rIns="0" bIns="0" rtlCol="0">
            <a:spAutoFit/>
          </a:bodyPr>
          <a:lstStyle/>
          <a:p>
            <a:pPr marL="12700" algn="ctr">
              <a:lnSpc>
                <a:spcPct val="100000"/>
              </a:lnSpc>
              <a:spcBef>
                <a:spcPts val="105"/>
              </a:spcBef>
            </a:pPr>
            <a:r>
              <a:rPr lang="en-GB" sz="3200" spc="-5" dirty="0"/>
              <a:t>Hyperprolactinaemia</a:t>
            </a:r>
            <a:endParaRPr sz="3200" dirty="0">
              <a:latin typeface="Times New Roman"/>
              <a:cs typeface="Times New Roman"/>
            </a:endParaRPr>
          </a:p>
        </p:txBody>
      </p:sp>
      <p:sp>
        <p:nvSpPr>
          <p:cNvPr id="3" name="object 3"/>
          <p:cNvSpPr txBox="1"/>
          <p:nvPr/>
        </p:nvSpPr>
        <p:spPr>
          <a:xfrm>
            <a:off x="650240" y="1299819"/>
            <a:ext cx="7756525" cy="4410181"/>
          </a:xfrm>
          <a:prstGeom prst="rect">
            <a:avLst/>
          </a:prstGeom>
        </p:spPr>
        <p:txBody>
          <a:bodyPr vert="horz" wrap="square" lIns="0" tIns="52069" rIns="0" bIns="0" rtlCol="0">
            <a:spAutoFit/>
          </a:bodyPr>
          <a:lstStyle/>
          <a:p>
            <a:pPr marL="355600" indent="-342900">
              <a:lnSpc>
                <a:spcPct val="100000"/>
              </a:lnSpc>
              <a:spcBef>
                <a:spcPts val="409"/>
              </a:spcBef>
              <a:buFont typeface="Arial"/>
              <a:buChar char="•"/>
              <a:tabLst>
                <a:tab pos="354965" algn="l"/>
                <a:tab pos="355600" algn="l"/>
              </a:tabLst>
            </a:pPr>
            <a:r>
              <a:rPr lang="en-GB" sz="2600" b="1" dirty="0">
                <a:solidFill>
                  <a:srgbClr val="E36C09"/>
                </a:solidFill>
                <a:latin typeface="Times New Roman"/>
                <a:cs typeface="Times New Roman"/>
              </a:rPr>
              <a:t>Definition: Increased levels of PRL in the blood
</a:t>
            </a:r>
            <a:r>
              <a:rPr lang="en-GB" sz="2600" b="1" spc="-10" dirty="0">
                <a:solidFill>
                  <a:srgbClr val="E36C09"/>
                </a:solidFill>
                <a:latin typeface="Times New Roman"/>
                <a:cs typeface="Times New Roman"/>
              </a:rPr>
              <a:t>Etiological division:
</a:t>
            </a:r>
            <a:r>
              <a:rPr lang="en-GB" sz="2200" b="1" spc="-15" dirty="0">
                <a:solidFill>
                  <a:srgbClr val="30859C"/>
                </a:solidFill>
                <a:latin typeface="Times New Roman"/>
                <a:cs typeface="Times New Roman"/>
              </a:rPr>
              <a:t>Adenoma of pituitary cells that produce PRL
(prolactin)
</a:t>
            </a:r>
            <a:r>
              <a:rPr lang="en-GB" sz="2200" b="1" spc="-5" dirty="0">
                <a:solidFill>
                  <a:srgbClr val="30859C"/>
                </a:solidFill>
                <a:latin typeface="Times New Roman"/>
                <a:cs typeface="Times New Roman"/>
              </a:rPr>
              <a:t>Dopamine deficiency:</a:t>
            </a:r>
          </a:p>
          <a:p>
            <a:pPr marL="12700">
              <a:lnSpc>
                <a:spcPct val="100000"/>
              </a:lnSpc>
              <a:spcBef>
                <a:spcPts val="409"/>
              </a:spcBef>
              <a:tabLst>
                <a:tab pos="354965" algn="l"/>
                <a:tab pos="355600" algn="l"/>
              </a:tabLst>
            </a:pPr>
            <a:r>
              <a:rPr lang="en-GB" sz="2200" b="1" spc="-5" dirty="0">
                <a:solidFill>
                  <a:srgbClr val="30859C"/>
                </a:solidFill>
                <a:latin typeface="Times New Roman"/>
                <a:cs typeface="Times New Roman"/>
              </a:rPr>
              <a:t>pituitary isolation syndrome,
antidopaminergic drugs
</a:t>
            </a:r>
            <a:endParaRPr sz="2200" dirty="0">
              <a:latin typeface="Times New Roman"/>
              <a:cs typeface="Times New Roman"/>
            </a:endParaRPr>
          </a:p>
          <a:p>
            <a:pPr marL="355600" marR="5080" indent="-342900">
              <a:lnSpc>
                <a:spcPts val="2810"/>
              </a:lnSpc>
              <a:spcBef>
                <a:spcPts val="650"/>
              </a:spcBef>
              <a:buFont typeface="Arial"/>
              <a:buChar char="•"/>
              <a:tabLst>
                <a:tab pos="354965" algn="l"/>
                <a:tab pos="355600" algn="l"/>
              </a:tabLst>
            </a:pPr>
            <a:r>
              <a:rPr lang="en-GB" sz="2600" b="1" spc="-15" dirty="0">
                <a:solidFill>
                  <a:srgbClr val="E36C09"/>
                </a:solidFill>
                <a:latin typeface="Times New Roman"/>
                <a:cs typeface="Times New Roman"/>
              </a:rPr>
              <a:t>Pathogenesis : autonomic secretion of PRL in adenoma, loss of inhibitory effect via D2 receptors (drugs, Sy isolation of the pituitary gland)</a:t>
            </a:r>
            <a:endParaRPr sz="2600" dirty="0">
              <a:latin typeface="Times New Roman"/>
              <a:cs typeface="Times New Roman"/>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478942" y="1818893"/>
            <a:ext cx="7945755" cy="3625993"/>
          </a:xfrm>
          <a:prstGeom prst="rect">
            <a:avLst/>
          </a:prstGeom>
        </p:spPr>
        <p:txBody>
          <a:bodyPr vert="horz" wrap="square" lIns="0" tIns="12065" rIns="0" bIns="0" rtlCol="0">
            <a:spAutoFit/>
          </a:bodyPr>
          <a:lstStyle/>
          <a:p>
            <a:pPr marL="355600" marR="5080" indent="-342900">
              <a:lnSpc>
                <a:spcPct val="100000"/>
              </a:lnSpc>
              <a:spcBef>
                <a:spcPts val="95"/>
              </a:spcBef>
              <a:buFont typeface="Arial"/>
              <a:buChar char="•"/>
              <a:tabLst>
                <a:tab pos="354965" algn="l"/>
                <a:tab pos="355600" algn="l"/>
              </a:tabLst>
            </a:pPr>
            <a:r>
              <a:rPr lang="en-GB" sz="2800" b="1" spc="-15" dirty="0">
                <a:solidFill>
                  <a:srgbClr val="E36C09"/>
                </a:solidFill>
                <a:latin typeface="Times New Roman"/>
                <a:cs typeface="Times New Roman"/>
              </a:rPr>
              <a:t>Clinical picture: headaches, visual field disorder</a:t>
            </a:r>
          </a:p>
          <a:p>
            <a:pPr marL="12700" marR="5080">
              <a:lnSpc>
                <a:spcPct val="100000"/>
              </a:lnSpc>
              <a:spcBef>
                <a:spcPts val="95"/>
              </a:spcBef>
              <a:tabLst>
                <a:tab pos="354965" algn="l"/>
                <a:tab pos="355600" algn="l"/>
              </a:tabLst>
            </a:pPr>
            <a:r>
              <a:rPr lang="en-GB" sz="2800" b="1" spc="-40" dirty="0">
                <a:solidFill>
                  <a:srgbClr val="30859C"/>
                </a:solidFill>
                <a:latin typeface="Times New Roman"/>
                <a:cs typeface="Times New Roman"/>
              </a:rPr>
              <a:t>        Women:</a:t>
            </a:r>
            <a:endParaRPr sz="2800" dirty="0">
              <a:latin typeface="Times New Roman"/>
              <a:cs typeface="Times New Roman"/>
            </a:endParaRPr>
          </a:p>
          <a:p>
            <a:pPr marL="756285" lvl="1" indent="-286385">
              <a:lnSpc>
                <a:spcPct val="100000"/>
              </a:lnSpc>
              <a:spcBef>
                <a:spcPts val="590"/>
              </a:spcBef>
              <a:buFont typeface="Arial"/>
              <a:buChar char="–"/>
              <a:tabLst>
                <a:tab pos="756920" algn="l"/>
              </a:tabLst>
            </a:pPr>
            <a:r>
              <a:rPr lang="en-GB" sz="2400" spc="-5" dirty="0">
                <a:latin typeface="Times New Roman"/>
                <a:cs typeface="Times New Roman"/>
              </a:rPr>
              <a:t>menstrual disorder (oligo to amenorrhea)
infertility
</a:t>
            </a:r>
            <a:r>
              <a:rPr lang="en-GB" sz="2400" spc="-5" dirty="0" err="1">
                <a:latin typeface="Times New Roman"/>
                <a:cs typeface="Times New Roman"/>
              </a:rPr>
              <a:t>galactorrhea</a:t>
            </a:r>
            <a:endParaRPr lang="en-GB" sz="2400" spc="-5" dirty="0">
              <a:latin typeface="Times New Roman"/>
              <a:cs typeface="Times New Roman"/>
            </a:endParaRPr>
          </a:p>
          <a:p>
            <a:pPr marL="469900" lvl="1">
              <a:lnSpc>
                <a:spcPct val="100000"/>
              </a:lnSpc>
              <a:spcBef>
                <a:spcPts val="590"/>
              </a:spcBef>
              <a:tabLst>
                <a:tab pos="756920" algn="l"/>
              </a:tabLst>
            </a:pPr>
            <a:r>
              <a:rPr lang="en-GB" sz="2800" b="1" spc="-15" dirty="0">
                <a:solidFill>
                  <a:srgbClr val="30859C"/>
                </a:solidFill>
                <a:latin typeface="Times New Roman"/>
                <a:cs typeface="Times New Roman"/>
              </a:rPr>
              <a:t>   Men</a:t>
            </a:r>
            <a:r>
              <a:rPr sz="2800" spc="-15" dirty="0">
                <a:solidFill>
                  <a:srgbClr val="30859C"/>
                </a:solidFill>
                <a:latin typeface="Times New Roman"/>
                <a:cs typeface="Times New Roman"/>
              </a:rPr>
              <a:t>:</a:t>
            </a:r>
            <a:endParaRPr sz="2800" dirty="0">
              <a:latin typeface="Times New Roman"/>
              <a:cs typeface="Times New Roman"/>
            </a:endParaRPr>
          </a:p>
          <a:p>
            <a:pPr marL="756285" lvl="1" indent="-286385">
              <a:lnSpc>
                <a:spcPct val="100000"/>
              </a:lnSpc>
              <a:spcBef>
                <a:spcPts val="595"/>
              </a:spcBef>
              <a:buFont typeface="Arial"/>
              <a:buChar char="–"/>
              <a:tabLst>
                <a:tab pos="756920" algn="l"/>
              </a:tabLst>
            </a:pPr>
            <a:r>
              <a:rPr lang="en-GB" sz="2400" spc="-5" dirty="0">
                <a:latin typeface="Times New Roman"/>
                <a:cs typeface="Times New Roman"/>
              </a:rPr>
              <a:t>libido disorder
sexual dysfunction</a:t>
            </a:r>
            <a:endParaRPr sz="2400" dirty="0">
              <a:latin typeface="Times New Roman"/>
              <a:cs typeface="Times New Roman"/>
            </a:endParaRPr>
          </a:p>
        </p:txBody>
      </p:sp>
      <p:sp>
        <p:nvSpPr>
          <p:cNvPr id="3" name="object 3"/>
          <p:cNvSpPr txBox="1">
            <a:spLocks noGrp="1"/>
          </p:cNvSpPr>
          <p:nvPr>
            <p:ph type="title"/>
          </p:nvPr>
        </p:nvSpPr>
        <p:spPr>
          <a:xfrm>
            <a:off x="489305" y="575894"/>
            <a:ext cx="8168005" cy="1011174"/>
          </a:xfrm>
          <a:prstGeom prst="rect">
            <a:avLst/>
          </a:prstGeom>
        </p:spPr>
        <p:txBody>
          <a:bodyPr vert="horz" wrap="square" lIns="0" tIns="13335" rIns="0" bIns="0" rtlCol="0">
            <a:spAutoFit/>
          </a:bodyPr>
          <a:lstStyle/>
          <a:p>
            <a:pPr marL="12700" algn="ctr">
              <a:lnSpc>
                <a:spcPct val="100000"/>
              </a:lnSpc>
              <a:spcBef>
                <a:spcPts val="105"/>
              </a:spcBef>
            </a:pPr>
            <a:r>
              <a:rPr lang="en-GB" sz="3200" spc="-5" dirty="0"/>
              <a:t>Hyperprolactinaemia
</a:t>
            </a:r>
            <a:endParaRPr sz="3200" dirty="0">
              <a:latin typeface="Times New Roman"/>
              <a:cs typeface="Times New Roman"/>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ChangeArrowheads="1"/>
          </p:cNvSpPr>
          <p:nvPr/>
        </p:nvSpPr>
        <p:spPr bwMode="auto">
          <a:xfrm>
            <a:off x="457200" y="381000"/>
            <a:ext cx="82296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GB" sz="3600" dirty="0">
                <a:solidFill>
                  <a:schemeClr val="tx2"/>
                </a:solidFill>
                <a:latin typeface="Times New Roman" pitchFamily="18" charset="0"/>
              </a:rPr>
              <a:t>Basic principles of action of hormones
</a:t>
            </a:r>
            <a:endParaRPr lang="en-US" sz="3600" dirty="0">
              <a:solidFill>
                <a:schemeClr val="tx2"/>
              </a:solidFill>
              <a:latin typeface="Times New Roman" pitchFamily="18" charset="0"/>
            </a:endParaRPr>
          </a:p>
        </p:txBody>
      </p:sp>
      <p:sp>
        <p:nvSpPr>
          <p:cNvPr id="35843" name="Rectangle 3"/>
          <p:cNvSpPr>
            <a:spLocks noChangeArrowheads="1"/>
          </p:cNvSpPr>
          <p:nvPr/>
        </p:nvSpPr>
        <p:spPr bwMode="auto">
          <a:xfrm>
            <a:off x="457200" y="1981200"/>
            <a:ext cx="82296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609600" indent="-609600">
              <a:lnSpc>
                <a:spcPct val="80000"/>
              </a:lnSpc>
              <a:spcBef>
                <a:spcPct val="20000"/>
              </a:spcBef>
              <a:buFont typeface="Wingdings" pitchFamily="2" charset="2"/>
              <a:buChar char="n"/>
            </a:pPr>
            <a:r>
              <a:rPr lang="en-GB" sz="2400" dirty="0">
                <a:latin typeface="Times New Roman" pitchFamily="18" charset="0"/>
              </a:rPr>
              <a:t>One hormone acts on multiple tissues and on more </a:t>
            </a:r>
            <a:r>
              <a:rPr lang="en-GB" sz="2400" dirty="0" err="1">
                <a:latin typeface="Times New Roman" pitchFamily="18" charset="0"/>
              </a:rPr>
              <a:t>behaviors</a:t>
            </a:r>
            <a:r>
              <a:rPr lang="en-GB" sz="2400" dirty="0">
                <a:latin typeface="Times New Roman" pitchFamily="18" charset="0"/>
              </a:rPr>
              <a:t>;
Hormone secretion is regulated by the control compositions of feedback
The concentration of hormones varies throughout the day and many hormones have a circadian clock
Hormones affect metabolic processes; the hormone can only act on a cell that has a receptor protein that recognizes the hormone and changes the function of the cell</a:t>
            </a:r>
            <a:endParaRPr lang="en-US" sz="2400" dirty="0">
              <a:latin typeface="Times New Roman" pitchFamily="18" charset="0"/>
            </a:endParaRPr>
          </a:p>
        </p:txBody>
      </p:sp>
    </p:spTree>
    <p:extLst>
      <p:ext uri="{BB962C8B-B14F-4D97-AF65-F5344CB8AC3E}">
        <p14:creationId xmlns:p14="http://schemas.microsoft.com/office/powerpoint/2010/main" val="236326951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584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07923" y="207086"/>
            <a:ext cx="8398510" cy="1889620"/>
          </a:xfrm>
          <a:prstGeom prst="rect">
            <a:avLst/>
          </a:prstGeom>
        </p:spPr>
        <p:txBody>
          <a:bodyPr vert="horz" wrap="square" lIns="0" tIns="42545" rIns="0" bIns="0" rtlCol="0">
            <a:spAutoFit/>
          </a:bodyPr>
          <a:lstStyle/>
          <a:p>
            <a:pPr marL="2420620" marR="5080" indent="-2408555">
              <a:lnSpc>
                <a:spcPts val="4700"/>
              </a:lnSpc>
              <a:spcBef>
                <a:spcPts val="335"/>
              </a:spcBef>
            </a:pPr>
            <a:r>
              <a:rPr lang="en-GB" spc="-5" dirty="0"/>
              <a:t>Disorders of pituitary posterior lobe function: ADH
</a:t>
            </a:r>
            <a:endParaRPr spc="-15" dirty="0"/>
          </a:p>
        </p:txBody>
      </p:sp>
      <p:sp>
        <p:nvSpPr>
          <p:cNvPr id="3" name="object 3"/>
          <p:cNvSpPr txBox="1"/>
          <p:nvPr/>
        </p:nvSpPr>
        <p:spPr>
          <a:xfrm>
            <a:off x="507593" y="1614043"/>
            <a:ext cx="7919720" cy="5014834"/>
          </a:xfrm>
          <a:prstGeom prst="rect">
            <a:avLst/>
          </a:prstGeom>
        </p:spPr>
        <p:txBody>
          <a:bodyPr vert="horz" wrap="square" lIns="0" tIns="13335" rIns="0" bIns="0" rtlCol="0">
            <a:spAutoFit/>
          </a:bodyPr>
          <a:lstStyle/>
          <a:p>
            <a:pPr marL="355600" indent="-342900">
              <a:lnSpc>
                <a:spcPts val="3650"/>
              </a:lnSpc>
              <a:spcBef>
                <a:spcPts val="105"/>
              </a:spcBef>
              <a:buFont typeface="Arial"/>
              <a:buChar char="•"/>
              <a:tabLst>
                <a:tab pos="354965" algn="l"/>
                <a:tab pos="355600" algn="l"/>
              </a:tabLst>
            </a:pPr>
            <a:r>
              <a:rPr lang="en-GB" sz="3200" b="1" spc="-5" dirty="0">
                <a:solidFill>
                  <a:srgbClr val="E36C09"/>
                </a:solidFill>
                <a:latin typeface="Times New Roman"/>
                <a:cs typeface="Times New Roman"/>
              </a:rPr>
              <a:t>Reduction or cessation of ADH secretion
</a:t>
            </a:r>
            <a:r>
              <a:rPr sz="3200" dirty="0">
                <a:latin typeface="Times New Roman"/>
                <a:cs typeface="Times New Roman"/>
              </a:rPr>
              <a:t>(</a:t>
            </a:r>
            <a:r>
              <a:rPr sz="3200" i="1" dirty="0">
                <a:latin typeface="Times New Roman"/>
                <a:cs typeface="Times New Roman"/>
              </a:rPr>
              <a:t>Diabetes</a:t>
            </a:r>
            <a:r>
              <a:rPr sz="3200" i="1" spc="-40" dirty="0">
                <a:latin typeface="Times New Roman"/>
                <a:cs typeface="Times New Roman"/>
              </a:rPr>
              <a:t> </a:t>
            </a:r>
            <a:r>
              <a:rPr sz="3200" i="1" dirty="0">
                <a:latin typeface="Times New Roman"/>
                <a:cs typeface="Times New Roman"/>
              </a:rPr>
              <a:t>insipidus</a:t>
            </a:r>
            <a:r>
              <a:rPr sz="3200" dirty="0">
                <a:latin typeface="Times New Roman"/>
                <a:cs typeface="Times New Roman"/>
              </a:rPr>
              <a:t>)</a:t>
            </a:r>
          </a:p>
          <a:p>
            <a:pPr marL="927100" lvl="1">
              <a:lnSpc>
                <a:spcPts val="2735"/>
              </a:lnSpc>
              <a:spcBef>
                <a:spcPts val="305"/>
              </a:spcBef>
              <a:tabLst>
                <a:tab pos="1156335" algn="l"/>
              </a:tabLst>
            </a:pPr>
            <a:r>
              <a:rPr lang="en-GB" sz="2400" b="1" spc="-10" dirty="0" err="1">
                <a:latin typeface="Times New Roman"/>
                <a:cs typeface="Times New Roman"/>
              </a:rPr>
              <a:t>Etiology</a:t>
            </a:r>
            <a:r>
              <a:rPr lang="en-GB" sz="2400" b="1" spc="-10" dirty="0">
                <a:latin typeface="Times New Roman"/>
                <a:cs typeface="Times New Roman"/>
              </a:rPr>
              <a:t> : </a:t>
            </a:r>
            <a:r>
              <a:rPr lang="en-GB" sz="2400" spc="-10" dirty="0">
                <a:latin typeface="Times New Roman"/>
                <a:cs typeface="Times New Roman"/>
              </a:rPr>
              <a:t>damage to the hypothalamus and pituitary gland
(</a:t>
            </a:r>
            <a:r>
              <a:rPr lang="en-GB" sz="2400" spc="-10" dirty="0" err="1">
                <a:latin typeface="Times New Roman"/>
                <a:cs typeface="Times New Roman"/>
              </a:rPr>
              <a:t>tumor</a:t>
            </a:r>
            <a:r>
              <a:rPr lang="en-GB" sz="2400" spc="-10" dirty="0">
                <a:latin typeface="Times New Roman"/>
                <a:cs typeface="Times New Roman"/>
              </a:rPr>
              <a:t> growth, inflammatory process,
vascular disorder, fracture of the base of the skull)</a:t>
            </a:r>
            <a:r>
              <a:rPr lang="en-GB" sz="2400" b="1" spc="-10" dirty="0">
                <a:latin typeface="Times New Roman"/>
                <a:cs typeface="Times New Roman"/>
              </a:rPr>
              <a:t>
Pathogenesis : </a:t>
            </a:r>
            <a:r>
              <a:rPr lang="en-GB" sz="2400" spc="-10" dirty="0">
                <a:latin typeface="Times New Roman"/>
                <a:cs typeface="Times New Roman"/>
              </a:rPr>
              <a:t>water-impermeable kidney collection duct cells, large amounts of unconcentrated urine (5-15 l) are secreted, low specific gravity (&lt; 1,007</a:t>
            </a:r>
            <a:r>
              <a:rPr lang="en-GB" sz="2400" b="1" spc="-10" dirty="0">
                <a:latin typeface="Times New Roman"/>
                <a:cs typeface="Times New Roman"/>
              </a:rPr>
              <a:t>)
Clinical picture</a:t>
            </a:r>
            <a:r>
              <a:rPr lang="en-GB" sz="2400" spc="-10" dirty="0">
                <a:latin typeface="Times New Roman"/>
                <a:cs typeface="Times New Roman"/>
              </a:rPr>
              <a:t>: polyuria and </a:t>
            </a:r>
            <a:r>
              <a:rPr lang="en-GB" sz="2400" spc="-10" dirty="0" err="1">
                <a:latin typeface="Times New Roman"/>
                <a:cs typeface="Times New Roman"/>
              </a:rPr>
              <a:t>nicturia</a:t>
            </a:r>
            <a:r>
              <a:rPr lang="en-GB" sz="2400" spc="-10" dirty="0">
                <a:latin typeface="Times New Roman"/>
                <a:cs typeface="Times New Roman"/>
              </a:rPr>
              <a:t> (nocturnal urination) and polydipsia (increased feeling of thirst, accompanied by increased water intake</a:t>
            </a:r>
            <a:r>
              <a:rPr lang="en-GB" sz="2400" b="1" spc="-10" dirty="0">
                <a:latin typeface="Times New Roman"/>
                <a:cs typeface="Times New Roman"/>
              </a:rPr>
              <a:t>)
</a:t>
            </a:r>
            <a:endParaRPr sz="2400" dirty="0">
              <a:latin typeface="Times New Roman"/>
              <a:cs typeface="Times New Roman"/>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20420" y="207086"/>
            <a:ext cx="8303158" cy="1889620"/>
          </a:xfrm>
          <a:prstGeom prst="rect">
            <a:avLst/>
          </a:prstGeom>
        </p:spPr>
        <p:txBody>
          <a:bodyPr vert="horz" wrap="square" lIns="0" tIns="42545" rIns="0" bIns="0" rtlCol="0">
            <a:spAutoFit/>
          </a:bodyPr>
          <a:lstStyle/>
          <a:p>
            <a:pPr marL="1539875" marR="5080" indent="-744220">
              <a:lnSpc>
                <a:spcPts val="4700"/>
              </a:lnSpc>
              <a:spcBef>
                <a:spcPts val="335"/>
              </a:spcBef>
            </a:pPr>
            <a:r>
              <a:rPr lang="en-GB" spc="-5" dirty="0"/>
              <a:t>Disorders of pituitary posterior lobe function: ADH
</a:t>
            </a:r>
            <a:endParaRPr spc="-10" dirty="0"/>
          </a:p>
        </p:txBody>
      </p:sp>
      <p:sp>
        <p:nvSpPr>
          <p:cNvPr id="3" name="object 3"/>
          <p:cNvSpPr txBox="1"/>
          <p:nvPr/>
        </p:nvSpPr>
        <p:spPr>
          <a:xfrm>
            <a:off x="578916" y="1591132"/>
            <a:ext cx="7915275" cy="3265638"/>
          </a:xfrm>
          <a:prstGeom prst="rect">
            <a:avLst/>
          </a:prstGeom>
        </p:spPr>
        <p:txBody>
          <a:bodyPr vert="horz" wrap="square" lIns="0" tIns="13335" rIns="0" bIns="0" rtlCol="0">
            <a:spAutoFit/>
          </a:bodyPr>
          <a:lstStyle/>
          <a:p>
            <a:pPr marL="355600" indent="-342900">
              <a:lnSpc>
                <a:spcPct val="100000"/>
              </a:lnSpc>
              <a:spcBef>
                <a:spcPts val="105"/>
              </a:spcBef>
              <a:buFont typeface="Arial"/>
              <a:buChar char="•"/>
              <a:tabLst>
                <a:tab pos="354965" algn="l"/>
                <a:tab pos="355600" algn="l"/>
              </a:tabLst>
            </a:pPr>
            <a:r>
              <a:rPr lang="en-GB" sz="3200" b="1" spc="-5" dirty="0">
                <a:solidFill>
                  <a:srgbClr val="E36C09"/>
                </a:solidFill>
                <a:latin typeface="Times New Roman"/>
                <a:cs typeface="Times New Roman"/>
              </a:rPr>
              <a:t>Reduction or cessation of ADH secretion
(Diabetes insipidus)
</a:t>
            </a:r>
            <a:r>
              <a:rPr lang="en-GB" sz="3200" b="1" spc="-15" dirty="0">
                <a:solidFill>
                  <a:srgbClr val="30859C"/>
                </a:solidFill>
                <a:latin typeface="Times New Roman"/>
                <a:cs typeface="Times New Roman"/>
              </a:rPr>
              <a:t>Division:
</a:t>
            </a:r>
            <a:r>
              <a:rPr lang="en-GB" sz="2800" b="1" spc="-10" dirty="0">
                <a:solidFill>
                  <a:srgbClr val="30859C"/>
                </a:solidFill>
                <a:latin typeface="Times New Roman"/>
                <a:cs typeface="Times New Roman"/>
              </a:rPr>
              <a:t>Hypothalamic (central) type</a:t>
            </a:r>
            <a:r>
              <a:rPr lang="en-GB" sz="2800" spc="-10" dirty="0">
                <a:latin typeface="Times New Roman"/>
                <a:cs typeface="Times New Roman"/>
              </a:rPr>
              <a:t>: </a:t>
            </a:r>
            <a:r>
              <a:rPr lang="en-GB" sz="2800" b="1" spc="-10" dirty="0">
                <a:latin typeface="Times New Roman"/>
                <a:cs typeface="Times New Roman"/>
              </a:rPr>
              <a:t>insufficient formation of ADH (fully or partially, partially)</a:t>
            </a:r>
            <a:r>
              <a:rPr lang="en-GB" sz="2800" b="1" spc="-10" dirty="0">
                <a:solidFill>
                  <a:srgbClr val="30859C"/>
                </a:solidFill>
                <a:latin typeface="Times New Roman"/>
                <a:cs typeface="Times New Roman"/>
              </a:rPr>
              <a:t>
</a:t>
            </a:r>
            <a:r>
              <a:rPr lang="en-GB" sz="2800" b="1" spc="-5" dirty="0">
                <a:solidFill>
                  <a:srgbClr val="30859C"/>
                </a:solidFill>
                <a:latin typeface="Times New Roman"/>
                <a:cs typeface="Times New Roman"/>
              </a:rPr>
              <a:t>Nephrogenic (peripheral) type</a:t>
            </a:r>
            <a:r>
              <a:rPr lang="en-GB" sz="2800" b="1" spc="-5" dirty="0">
                <a:latin typeface="Times New Roman"/>
                <a:cs typeface="Times New Roman"/>
              </a:rPr>
              <a:t>: insensitivity of the renal ducts to ADH</a:t>
            </a:r>
            <a:endParaRPr sz="2800" dirty="0">
              <a:latin typeface="Times New Roman"/>
              <a:cs typeface="Times New Roman"/>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20420" y="207086"/>
            <a:ext cx="8303158" cy="1889620"/>
          </a:xfrm>
          <a:prstGeom prst="rect">
            <a:avLst/>
          </a:prstGeom>
        </p:spPr>
        <p:txBody>
          <a:bodyPr vert="horz" wrap="square" lIns="0" tIns="42545" rIns="0" bIns="0" rtlCol="0">
            <a:spAutoFit/>
          </a:bodyPr>
          <a:lstStyle/>
          <a:p>
            <a:pPr marL="1539875" marR="5080" indent="-744220">
              <a:lnSpc>
                <a:spcPts val="4700"/>
              </a:lnSpc>
              <a:spcBef>
                <a:spcPts val="335"/>
              </a:spcBef>
            </a:pPr>
            <a:r>
              <a:rPr lang="en-GB" spc="-5" dirty="0"/>
              <a:t>Disorders of pituitary posterior lobe function: ADH
</a:t>
            </a:r>
            <a:endParaRPr spc="-10" dirty="0"/>
          </a:p>
        </p:txBody>
      </p:sp>
      <p:sp>
        <p:nvSpPr>
          <p:cNvPr id="3" name="object 3"/>
          <p:cNvSpPr txBox="1"/>
          <p:nvPr/>
        </p:nvSpPr>
        <p:spPr>
          <a:xfrm>
            <a:off x="221691" y="1478661"/>
            <a:ext cx="8749030" cy="4932119"/>
          </a:xfrm>
          <a:prstGeom prst="rect">
            <a:avLst/>
          </a:prstGeom>
        </p:spPr>
        <p:txBody>
          <a:bodyPr vert="horz" wrap="square" lIns="0" tIns="60960" rIns="0" bIns="0" rtlCol="0">
            <a:spAutoFit/>
          </a:bodyPr>
          <a:lstStyle/>
          <a:p>
            <a:pPr marL="355600" marR="5080" indent="-342900">
              <a:lnSpc>
                <a:spcPts val="3020"/>
              </a:lnSpc>
              <a:spcBef>
                <a:spcPts val="480"/>
              </a:spcBef>
              <a:buFont typeface="Arial"/>
              <a:buChar char="•"/>
              <a:tabLst>
                <a:tab pos="354965" algn="l"/>
                <a:tab pos="355600" algn="l"/>
              </a:tabLst>
            </a:pPr>
            <a:r>
              <a:rPr sz="2800" b="1" spc="-10" dirty="0">
                <a:solidFill>
                  <a:srgbClr val="E36C09"/>
                </a:solidFill>
                <a:latin typeface="Times New Roman"/>
                <a:cs typeface="Times New Roman"/>
              </a:rPr>
              <a:t>“</a:t>
            </a:r>
            <a:r>
              <a:rPr lang="en-GB" sz="2800" b="1" spc="-10" dirty="0">
                <a:solidFill>
                  <a:srgbClr val="E36C09"/>
                </a:solidFill>
                <a:latin typeface="Times New Roman"/>
                <a:cs typeface="Times New Roman"/>
              </a:rPr>
              <a:t>Inadequate Secretion Syndrome of ADH" (excessive secretion of ADH):
</a:t>
            </a:r>
            <a:r>
              <a:rPr lang="en-GB" sz="2800" spc="-5" dirty="0">
                <a:latin typeface="Times New Roman"/>
                <a:cs typeface="Times New Roman"/>
              </a:rPr>
              <a:t>regardless of the osmolarity of plasma
it occurs due to </a:t>
            </a:r>
            <a:r>
              <a:rPr lang="en-GB" sz="2800" spc="-5" dirty="0" err="1">
                <a:latin typeface="Times New Roman"/>
                <a:cs typeface="Times New Roman"/>
              </a:rPr>
              <a:t>tumors</a:t>
            </a:r>
            <a:r>
              <a:rPr lang="en-GB" sz="2800" spc="-5" dirty="0">
                <a:latin typeface="Times New Roman"/>
                <a:cs typeface="Times New Roman"/>
              </a:rPr>
              <a:t> secreting ADH or the effects of some drugs
</a:t>
            </a:r>
            <a:r>
              <a:rPr lang="en-GB" sz="2800" spc="-20" dirty="0">
                <a:latin typeface="Times New Roman"/>
                <a:cs typeface="Times New Roman"/>
              </a:rPr>
              <a:t>Effect:</a:t>
            </a:r>
            <a:endParaRPr sz="2800" dirty="0">
              <a:latin typeface="Times New Roman"/>
              <a:cs typeface="Times New Roman"/>
            </a:endParaRPr>
          </a:p>
          <a:p>
            <a:pPr marL="1155700" lvl="2" indent="-228600">
              <a:lnSpc>
                <a:spcPct val="100000"/>
              </a:lnSpc>
              <a:spcBef>
                <a:spcPts val="305"/>
              </a:spcBef>
              <a:buFont typeface="Arial"/>
              <a:buChar char="•"/>
              <a:tabLst>
                <a:tab pos="1156335" algn="l"/>
              </a:tabLst>
            </a:pPr>
            <a:r>
              <a:rPr lang="en-GB" sz="2400" b="1" spc="-5" dirty="0">
                <a:solidFill>
                  <a:srgbClr val="30859C"/>
                </a:solidFill>
                <a:latin typeface="Times New Roman"/>
                <a:cs typeface="Times New Roman"/>
              </a:rPr>
              <a:t>water retention, with </a:t>
            </a:r>
            <a:r>
              <a:rPr lang="en-GB" sz="2400" b="1" spc="-5" dirty="0" err="1">
                <a:solidFill>
                  <a:srgbClr val="30859C"/>
                </a:solidFill>
                <a:latin typeface="Times New Roman"/>
                <a:cs typeface="Times New Roman"/>
              </a:rPr>
              <a:t>hemodilution</a:t>
            </a:r>
            <a:r>
              <a:rPr lang="en-GB" sz="2400" b="1" spc="-5" dirty="0">
                <a:solidFill>
                  <a:srgbClr val="30859C"/>
                </a:solidFill>
                <a:latin typeface="Times New Roman"/>
                <a:cs typeface="Times New Roman"/>
              </a:rPr>
              <a:t> and hyponatremia
increase in plasma volume and glomerular filtration, which causes decreased aldosterone secretion (loss of sodium by urine, which enhances hyponatremia)
Clinical symptoms: depends on the concentration of the sodium in plasma</a:t>
            </a:r>
            <a:endParaRPr sz="2800" dirty="0">
              <a:latin typeface="Times New Roman"/>
              <a:cs typeface="Times New Roman"/>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254376" y="478358"/>
            <a:ext cx="4636770" cy="1380506"/>
          </a:xfrm>
          <a:prstGeom prst="rect">
            <a:avLst/>
          </a:prstGeom>
        </p:spPr>
        <p:txBody>
          <a:bodyPr vert="horz" wrap="square" lIns="0" tIns="13335" rIns="0" bIns="0" rtlCol="0">
            <a:spAutoFit/>
          </a:bodyPr>
          <a:lstStyle/>
          <a:p>
            <a:pPr marL="12700">
              <a:lnSpc>
                <a:spcPct val="100000"/>
              </a:lnSpc>
              <a:spcBef>
                <a:spcPts val="105"/>
              </a:spcBef>
            </a:pPr>
            <a:r>
              <a:rPr lang="en-GB" sz="4400" spc="-15" dirty="0"/>
              <a:t>Thyroid gland
</a:t>
            </a:r>
            <a:endParaRPr sz="4400" dirty="0"/>
          </a:p>
        </p:txBody>
      </p:sp>
      <p:sp>
        <p:nvSpPr>
          <p:cNvPr id="3" name="object 3"/>
          <p:cNvSpPr txBox="1"/>
          <p:nvPr/>
        </p:nvSpPr>
        <p:spPr>
          <a:xfrm>
            <a:off x="785812" y="1531542"/>
            <a:ext cx="7572375" cy="5326458"/>
          </a:xfrm>
          <a:prstGeom prst="rect">
            <a:avLst/>
          </a:prstGeom>
        </p:spPr>
        <p:txBody>
          <a:bodyPr vert="horz" wrap="square" lIns="0" tIns="85725" rIns="0" bIns="0" rtlCol="0">
            <a:spAutoFit/>
          </a:bodyPr>
          <a:lstStyle/>
          <a:p>
            <a:pPr marL="355600" indent="-342900">
              <a:lnSpc>
                <a:spcPct val="100000"/>
              </a:lnSpc>
              <a:spcBef>
                <a:spcPts val="675"/>
              </a:spcBef>
              <a:buFont typeface="Arial"/>
              <a:buChar char="•"/>
              <a:tabLst>
                <a:tab pos="354965" algn="l"/>
                <a:tab pos="355600" algn="l"/>
              </a:tabLst>
            </a:pPr>
            <a:r>
              <a:rPr lang="en-GB" sz="2400" dirty="0">
                <a:latin typeface="Times New Roman"/>
                <a:cs typeface="Times New Roman"/>
              </a:rPr>
              <a:t>Located below and in front of the larynx
There are two lobes connected by isthmus</a:t>
            </a:r>
          </a:p>
          <a:p>
            <a:pPr marL="12700">
              <a:lnSpc>
                <a:spcPct val="100000"/>
              </a:lnSpc>
              <a:spcBef>
                <a:spcPts val="675"/>
              </a:spcBef>
              <a:tabLst>
                <a:tab pos="354965" algn="l"/>
                <a:tab pos="355600" algn="l"/>
              </a:tabLst>
            </a:pPr>
            <a:r>
              <a:rPr lang="en-GB" sz="2400" dirty="0">
                <a:latin typeface="Times New Roman"/>
                <a:cs typeface="Times New Roman"/>
              </a:rPr>
              <a:t>-Thyroid follicles produce thyroid hormones
Thyroxine or tetraiodothyronine (T4)
Triiodothyronine (T3)
Both increase the intensity of basal metabolism, stimulate protein synthesis, increase the use of glycose and fatty acids for the production of ATR</a:t>
            </a:r>
          </a:p>
          <a:p>
            <a:pPr marL="12700">
              <a:lnSpc>
                <a:spcPct val="100000"/>
              </a:lnSpc>
              <a:spcBef>
                <a:spcPts val="675"/>
              </a:spcBef>
              <a:tabLst>
                <a:tab pos="354965" algn="l"/>
                <a:tab pos="355600" algn="l"/>
              </a:tabLst>
            </a:pPr>
            <a:r>
              <a:rPr lang="en-GB" sz="2400" dirty="0">
                <a:latin typeface="Times New Roman"/>
                <a:cs typeface="Times New Roman"/>
              </a:rPr>
              <a:t>-Parafollicular cells or C-cells produce
calcitonin
Reduces Ca2+ in the blood by inhibiting bone reabsorption
</a:t>
            </a:r>
            <a:endParaRPr sz="2000" dirty="0">
              <a:latin typeface="Times New Roman"/>
              <a:cs typeface="Times New Roman"/>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05485" y="596899"/>
            <a:ext cx="2129155" cy="1594667"/>
          </a:xfrm>
          <a:prstGeom prst="rect">
            <a:avLst/>
          </a:prstGeom>
        </p:spPr>
        <p:txBody>
          <a:bodyPr vert="horz" wrap="square" lIns="0" tIns="12065" rIns="0" bIns="0" rtlCol="0">
            <a:spAutoFit/>
          </a:bodyPr>
          <a:lstStyle/>
          <a:p>
            <a:pPr marL="391795" marR="5080" indent="-379730">
              <a:lnSpc>
                <a:spcPct val="100000"/>
              </a:lnSpc>
              <a:spcBef>
                <a:spcPts val="95"/>
              </a:spcBef>
            </a:pPr>
            <a:r>
              <a:rPr lang="en-GB" sz="3400" spc="-90" dirty="0"/>
              <a:t>Thyroid gland
</a:t>
            </a:r>
            <a:endParaRPr sz="3400" dirty="0"/>
          </a:p>
        </p:txBody>
      </p:sp>
      <p:sp>
        <p:nvSpPr>
          <p:cNvPr id="3" name="object 3"/>
          <p:cNvSpPr/>
          <p:nvPr/>
        </p:nvSpPr>
        <p:spPr>
          <a:xfrm>
            <a:off x="2597150" y="102870"/>
            <a:ext cx="6413500" cy="6755129"/>
          </a:xfrm>
          <a:prstGeom prst="rect">
            <a:avLst/>
          </a:prstGeom>
          <a:blipFill>
            <a:blip r:embed="rId2" cstate="print"/>
            <a:stretch>
              <a:fillRect/>
            </a:stretch>
          </a:blipFill>
        </p:spPr>
        <p:txBody>
          <a:bodyPr wrap="square" lIns="0" tIns="0" rIns="0" bIns="0" rtlCol="0"/>
          <a:lstStyle/>
          <a:p>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838200" y="549834"/>
            <a:ext cx="8053070" cy="1071447"/>
          </a:xfrm>
          <a:prstGeom prst="rect">
            <a:avLst/>
          </a:prstGeom>
        </p:spPr>
        <p:txBody>
          <a:bodyPr vert="horz" wrap="square" lIns="0" tIns="12065" rIns="0" bIns="0" rtlCol="0">
            <a:spAutoFit/>
          </a:bodyPr>
          <a:lstStyle/>
          <a:p>
            <a:pPr marL="12700">
              <a:lnSpc>
                <a:spcPct val="100000"/>
              </a:lnSpc>
              <a:spcBef>
                <a:spcPts val="95"/>
              </a:spcBef>
            </a:pPr>
            <a:r>
              <a:rPr lang="en-GB" sz="3400" spc="-30" dirty="0"/>
              <a:t>Control of thyroid hormone secretion
</a:t>
            </a:r>
            <a:endParaRPr sz="3400" dirty="0"/>
          </a:p>
        </p:txBody>
      </p:sp>
      <p:sp>
        <p:nvSpPr>
          <p:cNvPr id="3" name="object 3"/>
          <p:cNvSpPr txBox="1"/>
          <p:nvPr/>
        </p:nvSpPr>
        <p:spPr>
          <a:xfrm>
            <a:off x="993139" y="1621281"/>
            <a:ext cx="6816725" cy="3574697"/>
          </a:xfrm>
          <a:prstGeom prst="rect">
            <a:avLst/>
          </a:prstGeom>
        </p:spPr>
        <p:txBody>
          <a:bodyPr vert="horz" wrap="square" lIns="0" tIns="12065" rIns="0" bIns="0" rtlCol="0">
            <a:spAutoFit/>
          </a:bodyPr>
          <a:lstStyle/>
          <a:p>
            <a:pPr marL="299085" indent="-286385">
              <a:lnSpc>
                <a:spcPct val="100000"/>
              </a:lnSpc>
              <a:spcBef>
                <a:spcPts val="95"/>
              </a:spcBef>
              <a:buFont typeface="Arial"/>
              <a:buChar char="–"/>
              <a:tabLst>
                <a:tab pos="299720" algn="l"/>
              </a:tabLst>
            </a:pPr>
            <a:r>
              <a:rPr lang="en-GB" sz="2800" b="1" spc="-15" dirty="0">
                <a:solidFill>
                  <a:srgbClr val="30859C"/>
                </a:solidFill>
                <a:latin typeface="Times New Roman"/>
                <a:cs typeface="Times New Roman"/>
              </a:rPr>
              <a:t>Thyrotropin releasing factor
(hormones) (TRF or TRH) from the hypothalamus
Thyroid-stimulating hormone (TSH) from adenohypophysis</a:t>
            </a:r>
            <a:endParaRPr sz="2800" dirty="0">
              <a:latin typeface="Times New Roman"/>
              <a:cs typeface="Times New Roman"/>
            </a:endParaRPr>
          </a:p>
          <a:p>
            <a:pPr marL="299085" indent="-286385">
              <a:lnSpc>
                <a:spcPct val="100000"/>
              </a:lnSpc>
              <a:spcBef>
                <a:spcPts val="670"/>
              </a:spcBef>
              <a:buFont typeface="Arial"/>
              <a:buChar char="–"/>
              <a:tabLst>
                <a:tab pos="299720" algn="l"/>
              </a:tabLst>
            </a:pPr>
            <a:r>
              <a:rPr lang="en-GB" sz="2800" spc="-10" dirty="0">
                <a:latin typeface="Times New Roman"/>
                <a:cs typeface="Times New Roman"/>
              </a:rPr>
              <a:t>Conditions in which there is an increased need for synthesis of ATP leads to an increase in the secretion of thyroid hormones</a:t>
            </a:r>
            <a:endParaRPr sz="2800" dirty="0">
              <a:latin typeface="Times New Roman"/>
              <a:cs typeface="Times New Roman"/>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27380" y="560654"/>
            <a:ext cx="7886700" cy="1071447"/>
          </a:xfrm>
          <a:prstGeom prst="rect">
            <a:avLst/>
          </a:prstGeom>
        </p:spPr>
        <p:txBody>
          <a:bodyPr vert="horz" wrap="square" lIns="0" tIns="12065" rIns="0" bIns="0" rtlCol="0">
            <a:spAutoFit/>
          </a:bodyPr>
          <a:lstStyle/>
          <a:p>
            <a:pPr marL="12700">
              <a:lnSpc>
                <a:spcPct val="100000"/>
              </a:lnSpc>
              <a:spcBef>
                <a:spcPts val="95"/>
              </a:spcBef>
            </a:pPr>
            <a:r>
              <a:rPr lang="en-GB" sz="3400" spc="-20" dirty="0"/>
              <a:t>Regulation of thyroid hormone synthesis
</a:t>
            </a:r>
            <a:endParaRPr sz="3400" dirty="0"/>
          </a:p>
        </p:txBody>
      </p:sp>
      <p:sp>
        <p:nvSpPr>
          <p:cNvPr id="3" name="object 3"/>
          <p:cNvSpPr/>
          <p:nvPr/>
        </p:nvSpPr>
        <p:spPr>
          <a:xfrm>
            <a:off x="1612026" y="1604708"/>
            <a:ext cx="5873173" cy="5137404"/>
          </a:xfrm>
          <a:prstGeom prst="rect">
            <a:avLst/>
          </a:prstGeom>
          <a:blipFill>
            <a:blip r:embed="rId2" cstate="print"/>
            <a:stretch>
              <a:fillRect/>
            </a:stretch>
          </a:blipFill>
        </p:spPr>
        <p:txBody>
          <a:bodyPr wrap="square" lIns="0" tIns="0" rIns="0" bIns="0" rtlCol="0"/>
          <a:lstStyle/>
          <a:p>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6" name="Picture 2" descr="Untitled-30"/>
          <p:cNvPicPr>
            <a:picLocks noGrp="1" noChangeAspect="1" noChangeArrowheads="1"/>
          </p:cNvPicPr>
          <p:nvPr>
            <p:ph type="body" idx="1"/>
          </p:nvPr>
        </p:nvPicPr>
        <p:blipFill>
          <a:blip r:embed="rId2"/>
          <a:srcRect/>
          <a:stretch>
            <a:fillRect/>
          </a:stretch>
        </p:blipFill>
        <p:spPr>
          <a:xfrm>
            <a:off x="250825" y="333375"/>
            <a:ext cx="8569325" cy="6335713"/>
          </a:xfrm>
          <a:noFill/>
          <a:ln/>
        </p:spPr>
      </p:pic>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65505" y="478358"/>
            <a:ext cx="8019415" cy="1380506"/>
          </a:xfrm>
          <a:prstGeom prst="rect">
            <a:avLst/>
          </a:prstGeom>
        </p:spPr>
        <p:txBody>
          <a:bodyPr vert="horz" wrap="square" lIns="0" tIns="13335" rIns="0" bIns="0" rtlCol="0">
            <a:spAutoFit/>
          </a:bodyPr>
          <a:lstStyle/>
          <a:p>
            <a:pPr marL="12700">
              <a:lnSpc>
                <a:spcPct val="100000"/>
              </a:lnSpc>
              <a:spcBef>
                <a:spcPts val="105"/>
              </a:spcBef>
            </a:pPr>
            <a:r>
              <a:rPr lang="en-GB" sz="4400" dirty="0"/>
              <a:t>Secretion of thyroid hormones
</a:t>
            </a:r>
            <a:endParaRPr sz="4400" dirty="0"/>
          </a:p>
        </p:txBody>
      </p:sp>
      <p:sp>
        <p:nvSpPr>
          <p:cNvPr id="3" name="object 3"/>
          <p:cNvSpPr txBox="1"/>
          <p:nvPr/>
        </p:nvSpPr>
        <p:spPr>
          <a:xfrm>
            <a:off x="535940" y="1516811"/>
            <a:ext cx="7521575" cy="4341573"/>
          </a:xfrm>
          <a:prstGeom prst="rect">
            <a:avLst/>
          </a:prstGeom>
        </p:spPr>
        <p:txBody>
          <a:bodyPr vert="horz" wrap="square" lIns="0" tIns="116205" rIns="0" bIns="0" rtlCol="0">
            <a:spAutoFit/>
          </a:bodyPr>
          <a:lstStyle/>
          <a:p>
            <a:pPr marL="355600" indent="-342900">
              <a:lnSpc>
                <a:spcPct val="100000"/>
              </a:lnSpc>
              <a:spcBef>
                <a:spcPts val="915"/>
              </a:spcBef>
              <a:buFont typeface="Arial"/>
              <a:buChar char="•"/>
              <a:tabLst>
                <a:tab pos="354965" algn="l"/>
                <a:tab pos="355600" algn="l"/>
              </a:tabLst>
            </a:pPr>
            <a:r>
              <a:rPr lang="en-GB" sz="3200" b="1" spc="-15" dirty="0">
                <a:solidFill>
                  <a:srgbClr val="30859C"/>
                </a:solidFill>
                <a:latin typeface="Times New Roman"/>
                <a:cs typeface="Times New Roman"/>
              </a:rPr>
              <a:t>thyroxine (T4)
</a:t>
            </a:r>
            <a:r>
              <a:rPr lang="en-GB" sz="2400" dirty="0">
                <a:latin typeface="Times New Roman"/>
                <a:cs typeface="Times New Roman"/>
              </a:rPr>
              <a:t>about 100 nmol (75  g) is excreted daily
T1 /2 = 8 days
</a:t>
            </a:r>
            <a:r>
              <a:rPr lang="en-GB" sz="3200" b="1" spc="-5" dirty="0" err="1">
                <a:solidFill>
                  <a:srgbClr val="30859C"/>
                </a:solidFill>
                <a:latin typeface="Times New Roman"/>
                <a:cs typeface="Times New Roman"/>
              </a:rPr>
              <a:t>triiodthyronine</a:t>
            </a:r>
            <a:r>
              <a:rPr lang="en-GB" sz="3200" b="1" spc="-5" dirty="0">
                <a:solidFill>
                  <a:srgbClr val="30859C"/>
                </a:solidFill>
                <a:latin typeface="Times New Roman"/>
                <a:cs typeface="Times New Roman"/>
              </a:rPr>
              <a:t> (T3)</a:t>
            </a:r>
            <a:endParaRPr sz="3200" dirty="0">
              <a:latin typeface="Times New Roman"/>
              <a:cs typeface="Times New Roman"/>
            </a:endParaRPr>
          </a:p>
          <a:p>
            <a:pPr marL="756285" lvl="1" indent="-286385">
              <a:lnSpc>
                <a:spcPct val="100000"/>
              </a:lnSpc>
              <a:spcBef>
                <a:spcPts val="595"/>
              </a:spcBef>
              <a:buFont typeface="Arial"/>
              <a:buChar char="–"/>
              <a:tabLst>
                <a:tab pos="756920" algn="l"/>
              </a:tabLst>
            </a:pPr>
            <a:r>
              <a:rPr lang="en-GB" sz="2400" dirty="0">
                <a:latin typeface="Times New Roman"/>
                <a:cs typeface="Times New Roman"/>
              </a:rPr>
              <a:t>about 5 nmol is excreted daily
80% is due to peripheral conversion.
There are 2 enzymes of deiodinase (</a:t>
            </a:r>
            <a:r>
              <a:rPr lang="en-GB" sz="2400" dirty="0" err="1">
                <a:latin typeface="Times New Roman"/>
                <a:cs typeface="Times New Roman"/>
              </a:rPr>
              <a:t>selenoproteinase</a:t>
            </a:r>
            <a:r>
              <a:rPr lang="en-GB" sz="2400" dirty="0">
                <a:latin typeface="Times New Roman"/>
                <a:cs typeface="Times New Roman"/>
              </a:rPr>
              <a:t>) in adults and 1 in the </a:t>
            </a:r>
            <a:r>
              <a:rPr lang="en-GB" sz="2400" dirty="0" err="1">
                <a:latin typeface="Times New Roman"/>
                <a:cs typeface="Times New Roman"/>
              </a:rPr>
              <a:t>fetal</a:t>
            </a:r>
            <a:r>
              <a:rPr lang="en-GB" sz="2400" dirty="0">
                <a:latin typeface="Times New Roman"/>
                <a:cs typeface="Times New Roman"/>
              </a:rPr>
              <a:t> period.
– T1/2 = 1-1,5 day</a:t>
            </a:r>
            <a:endParaRPr sz="2400" dirty="0">
              <a:latin typeface="Times New Roman"/>
              <a:cs typeface="Times New Roman"/>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42645" y="478358"/>
            <a:ext cx="8062595" cy="1380506"/>
          </a:xfrm>
          <a:prstGeom prst="rect">
            <a:avLst/>
          </a:prstGeom>
        </p:spPr>
        <p:txBody>
          <a:bodyPr vert="horz" wrap="square" lIns="0" tIns="13335" rIns="0" bIns="0" rtlCol="0">
            <a:spAutoFit/>
          </a:bodyPr>
          <a:lstStyle/>
          <a:p>
            <a:pPr marL="12700">
              <a:lnSpc>
                <a:spcPct val="100000"/>
              </a:lnSpc>
              <a:spcBef>
                <a:spcPts val="105"/>
              </a:spcBef>
            </a:pPr>
            <a:r>
              <a:rPr lang="en-GB" sz="4400" spc="-25" dirty="0"/>
              <a:t>Transport of thyroid hormones
</a:t>
            </a:r>
            <a:endParaRPr sz="4400" dirty="0"/>
          </a:p>
        </p:txBody>
      </p:sp>
      <p:sp>
        <p:nvSpPr>
          <p:cNvPr id="3" name="object 3"/>
          <p:cNvSpPr txBox="1"/>
          <p:nvPr/>
        </p:nvSpPr>
        <p:spPr>
          <a:xfrm>
            <a:off x="690168" y="1570989"/>
            <a:ext cx="7605395" cy="4695516"/>
          </a:xfrm>
          <a:prstGeom prst="rect">
            <a:avLst/>
          </a:prstGeom>
        </p:spPr>
        <p:txBody>
          <a:bodyPr vert="horz" wrap="square" lIns="0" tIns="67945" rIns="0" bIns="0" rtlCol="0">
            <a:spAutoFit/>
          </a:bodyPr>
          <a:lstStyle/>
          <a:p>
            <a:pPr marL="355600" marR="5080" indent="-342900">
              <a:lnSpc>
                <a:spcPts val="3460"/>
              </a:lnSpc>
              <a:spcBef>
                <a:spcPts val="535"/>
              </a:spcBef>
              <a:buFont typeface="Arial"/>
              <a:buChar char="•"/>
              <a:tabLst>
                <a:tab pos="354965" algn="l"/>
                <a:tab pos="355600" algn="l"/>
              </a:tabLst>
            </a:pPr>
            <a:r>
              <a:rPr lang="en-GB" sz="3200" spc="-5" dirty="0">
                <a:latin typeface="Times New Roman"/>
                <a:cs typeface="Times New Roman"/>
              </a:rPr>
              <a:t>more than 99% T4 and T3 bound to plasma proteins (free 0.03% and 0.3% respectively)
</a:t>
            </a:r>
            <a:r>
              <a:rPr lang="en-GB" sz="2800" spc="-10" dirty="0">
                <a:latin typeface="Times New Roman"/>
                <a:cs typeface="Times New Roman"/>
              </a:rPr>
              <a:t>allows depot of thyroid hormones</a:t>
            </a:r>
            <a:endParaRPr sz="2800" dirty="0">
              <a:latin typeface="Times New Roman"/>
              <a:cs typeface="Times New Roman"/>
            </a:endParaRPr>
          </a:p>
          <a:p>
            <a:pPr marL="756285" marR="673735" lvl="1" indent="-286385">
              <a:lnSpc>
                <a:spcPts val="3020"/>
              </a:lnSpc>
              <a:spcBef>
                <a:spcPts val="720"/>
              </a:spcBef>
              <a:buFont typeface="Arial"/>
              <a:buChar char="–"/>
              <a:tabLst>
                <a:tab pos="756920" algn="l"/>
              </a:tabLst>
            </a:pPr>
            <a:r>
              <a:rPr lang="en-GB" sz="2800" spc="-15" dirty="0">
                <a:latin typeface="Times New Roman"/>
                <a:cs typeface="Times New Roman"/>
              </a:rPr>
              <a:t>prevent excessive effects on target cells
prevent the loss of hormones from the circulation</a:t>
            </a:r>
          </a:p>
          <a:p>
            <a:pPr marL="469900" marR="673735" lvl="1">
              <a:lnSpc>
                <a:spcPts val="3020"/>
              </a:lnSpc>
              <a:spcBef>
                <a:spcPts val="720"/>
              </a:spcBef>
              <a:tabLst>
                <a:tab pos="756920" algn="l"/>
              </a:tabLst>
            </a:pPr>
            <a:r>
              <a:rPr lang="en-GB" sz="3200" b="1" spc="-20" dirty="0">
                <a:solidFill>
                  <a:srgbClr val="30859C"/>
                </a:solidFill>
                <a:latin typeface="Times New Roman"/>
                <a:cs typeface="Times New Roman"/>
              </a:rPr>
              <a:t>Transport proteins:
</a:t>
            </a:r>
            <a:r>
              <a:rPr lang="en-GB" sz="2800" spc="-15" dirty="0">
                <a:latin typeface="Times New Roman"/>
                <a:cs typeface="Times New Roman"/>
              </a:rPr>
              <a:t>thyroxine binding globulin (</a:t>
            </a:r>
            <a:r>
              <a:rPr lang="sr-Cyrl-RS" sz="2800" spc="-15" dirty="0">
                <a:latin typeface="Times New Roman"/>
                <a:cs typeface="Times New Roman"/>
              </a:rPr>
              <a:t>Т</a:t>
            </a:r>
            <a:r>
              <a:rPr lang="en-GB" sz="2800" spc="-15" dirty="0">
                <a:latin typeface="Times New Roman"/>
                <a:cs typeface="Times New Roman"/>
              </a:rPr>
              <a:t>BG): 70%
Albumin: 15-20%
transthyretin (prealbumin): 10-15%</a:t>
            </a:r>
            <a:endParaRPr sz="2800" dirty="0">
              <a:latin typeface="Times New Roman"/>
              <a:cs typeface="Times New Roman"/>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idx="4294967295"/>
          </p:nvPr>
        </p:nvSpPr>
        <p:spPr>
          <a:xfrm>
            <a:off x="762000" y="304800"/>
            <a:ext cx="7772400" cy="1107996"/>
          </a:xfrm>
          <a:solidFill>
            <a:schemeClr val="tx2">
              <a:lumMod val="20000"/>
              <a:lumOff val="80000"/>
            </a:schemeClr>
          </a:solidFill>
        </p:spPr>
        <p:txBody>
          <a:bodyPr/>
          <a:lstStyle/>
          <a:p>
            <a:pPr algn="ctr" eaLnBrk="1" hangingPunct="1">
              <a:defRPr/>
            </a:pPr>
            <a:r>
              <a:rPr lang="en-US" sz="3600" dirty="0">
                <a:latin typeface="Times New Roman" pitchFamily="18" charset="0"/>
              </a:rPr>
              <a:t>Endocrine glands
</a:t>
            </a:r>
          </a:p>
        </p:txBody>
      </p:sp>
      <p:sp>
        <p:nvSpPr>
          <p:cNvPr id="8195" name="Text Box 3"/>
          <p:cNvSpPr txBox="1">
            <a:spLocks noChangeArrowheads="1"/>
          </p:cNvSpPr>
          <p:nvPr/>
        </p:nvSpPr>
        <p:spPr bwMode="auto">
          <a:xfrm>
            <a:off x="250825" y="2205037"/>
            <a:ext cx="3889375"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b="1" dirty="0">
                <a:solidFill>
                  <a:schemeClr val="accent2"/>
                </a:solidFill>
                <a:latin typeface="Times New Roman" pitchFamily="18" charset="0"/>
              </a:rPr>
              <a:t>Endocrine effects</a:t>
            </a:r>
          </a:p>
          <a:p>
            <a:pPr eaLnBrk="1" hangingPunct="1"/>
            <a:r>
              <a:rPr lang="en-GB" sz="2400" b="1" dirty="0">
                <a:latin typeface="Times New Roman" pitchFamily="18" charset="0"/>
              </a:rPr>
              <a:t>Release of hormones. 
transport of hormones through circulation to target cells
</a:t>
            </a:r>
            <a:endParaRPr lang="en-US" sz="2400" dirty="0">
              <a:latin typeface="Times New Roman" pitchFamily="18" charset="0"/>
            </a:endParaRPr>
          </a:p>
        </p:txBody>
      </p:sp>
      <p:sp>
        <p:nvSpPr>
          <p:cNvPr id="8196" name="Text Box 4"/>
          <p:cNvSpPr txBox="1">
            <a:spLocks noChangeArrowheads="1"/>
          </p:cNvSpPr>
          <p:nvPr/>
        </p:nvSpPr>
        <p:spPr bwMode="auto">
          <a:xfrm>
            <a:off x="4140200" y="2205038"/>
            <a:ext cx="3876382"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b="1" dirty="0">
                <a:solidFill>
                  <a:schemeClr val="accent2"/>
                </a:solidFill>
                <a:latin typeface="Times New Roman" pitchFamily="18" charset="0"/>
              </a:rPr>
              <a:t>Paracrine effects
</a:t>
            </a:r>
            <a:r>
              <a:rPr lang="en-GB" sz="2400" b="1" dirty="0">
                <a:latin typeface="Times New Roman" pitchFamily="18" charset="0"/>
              </a:rPr>
              <a:t> A local fact.
 action on </a:t>
            </a:r>
            <a:r>
              <a:rPr lang="en-GB" sz="2400" b="1" dirty="0" err="1">
                <a:latin typeface="Times New Roman" pitchFamily="18" charset="0"/>
              </a:rPr>
              <a:t>neighboring</a:t>
            </a:r>
            <a:r>
              <a:rPr lang="en-GB" sz="2400" b="1" dirty="0">
                <a:latin typeface="Times New Roman" pitchFamily="18" charset="0"/>
              </a:rPr>
              <a:t> cells
</a:t>
            </a:r>
            <a:endParaRPr lang="en-US" sz="2400" dirty="0">
              <a:latin typeface="Times New Roman" pitchFamily="18" charset="0"/>
            </a:endParaRPr>
          </a:p>
        </p:txBody>
      </p:sp>
      <p:sp>
        <p:nvSpPr>
          <p:cNvPr id="8197" name="Text Box 5"/>
          <p:cNvSpPr txBox="1">
            <a:spLocks noChangeArrowheads="1"/>
          </p:cNvSpPr>
          <p:nvPr/>
        </p:nvSpPr>
        <p:spPr bwMode="auto">
          <a:xfrm>
            <a:off x="1547813" y="4652963"/>
            <a:ext cx="435414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b="1" dirty="0">
                <a:solidFill>
                  <a:schemeClr val="accent2"/>
                </a:solidFill>
                <a:latin typeface="Times New Roman" pitchFamily="18" charset="0"/>
              </a:rPr>
              <a:t>Autocrine effects</a:t>
            </a:r>
            <a:endParaRPr lang="en-US" sz="2400" b="1" dirty="0">
              <a:latin typeface="Times New Roman" pitchFamily="18" charset="0"/>
            </a:endParaRPr>
          </a:p>
          <a:p>
            <a:pPr lvl="1" eaLnBrk="1" hangingPunct="1">
              <a:buFontTx/>
              <a:buChar char="•"/>
            </a:pPr>
            <a:r>
              <a:rPr lang="en-GB" sz="2400" b="1" dirty="0">
                <a:latin typeface="Times New Roman" pitchFamily="18" charset="0"/>
              </a:rPr>
              <a:t> The effect of secreting cells</a:t>
            </a:r>
            <a:endParaRPr lang="en-US" sz="2400" dirty="0">
              <a:latin typeface="Times New Roman" pitchFamily="18" charset="0"/>
            </a:endParaRPr>
          </a:p>
        </p:txBody>
      </p:sp>
    </p:spTree>
    <p:extLst>
      <p:ext uri="{BB962C8B-B14F-4D97-AF65-F5344CB8AC3E}">
        <p14:creationId xmlns:p14="http://schemas.microsoft.com/office/powerpoint/2010/main" val="225068930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544192" y="159766"/>
            <a:ext cx="6356985" cy="1071447"/>
          </a:xfrm>
          <a:prstGeom prst="rect">
            <a:avLst/>
          </a:prstGeom>
        </p:spPr>
        <p:txBody>
          <a:bodyPr vert="horz" wrap="square" lIns="0" tIns="12065" rIns="0" bIns="0" rtlCol="0">
            <a:spAutoFit/>
          </a:bodyPr>
          <a:lstStyle/>
          <a:p>
            <a:pPr marL="12700">
              <a:lnSpc>
                <a:spcPct val="100000"/>
              </a:lnSpc>
              <a:spcBef>
                <a:spcPts val="95"/>
              </a:spcBef>
            </a:pPr>
            <a:r>
              <a:rPr lang="en-GB" sz="3400" spc="-20" dirty="0"/>
              <a:t>Conversion of thyroid hormones
</a:t>
            </a:r>
            <a:endParaRPr sz="3400" dirty="0"/>
          </a:p>
        </p:txBody>
      </p:sp>
      <p:sp>
        <p:nvSpPr>
          <p:cNvPr id="3" name="object 3"/>
          <p:cNvSpPr/>
          <p:nvPr/>
        </p:nvSpPr>
        <p:spPr>
          <a:xfrm>
            <a:off x="7162968" y="3632794"/>
            <a:ext cx="144145" cy="85090"/>
          </a:xfrm>
          <a:custGeom>
            <a:avLst/>
            <a:gdLst/>
            <a:ahLst/>
            <a:cxnLst/>
            <a:rect l="l" t="t" r="r" b="b"/>
            <a:pathLst>
              <a:path w="144145" h="85089">
                <a:moveTo>
                  <a:pt x="0" y="0"/>
                </a:moveTo>
                <a:lnTo>
                  <a:pt x="28759" y="42569"/>
                </a:lnTo>
                <a:lnTo>
                  <a:pt x="0" y="84951"/>
                </a:lnTo>
                <a:lnTo>
                  <a:pt x="143608" y="42569"/>
                </a:lnTo>
                <a:lnTo>
                  <a:pt x="0" y="0"/>
                </a:lnTo>
                <a:close/>
              </a:path>
            </a:pathLst>
          </a:custGeom>
          <a:solidFill>
            <a:srgbClr val="000000"/>
          </a:solidFill>
        </p:spPr>
        <p:txBody>
          <a:bodyPr wrap="square" lIns="0" tIns="0" rIns="0" bIns="0" rtlCol="0"/>
          <a:lstStyle/>
          <a:p>
            <a:endParaRPr/>
          </a:p>
        </p:txBody>
      </p:sp>
      <p:sp>
        <p:nvSpPr>
          <p:cNvPr id="4" name="object 4"/>
          <p:cNvSpPr/>
          <p:nvPr/>
        </p:nvSpPr>
        <p:spPr>
          <a:xfrm>
            <a:off x="6542251" y="3675364"/>
            <a:ext cx="764540" cy="0"/>
          </a:xfrm>
          <a:custGeom>
            <a:avLst/>
            <a:gdLst/>
            <a:ahLst/>
            <a:cxnLst/>
            <a:rect l="l" t="t" r="r" b="b"/>
            <a:pathLst>
              <a:path w="764540">
                <a:moveTo>
                  <a:pt x="0" y="0"/>
                </a:moveTo>
                <a:lnTo>
                  <a:pt x="764325" y="0"/>
                </a:lnTo>
              </a:path>
            </a:pathLst>
          </a:custGeom>
          <a:ln w="14182">
            <a:solidFill>
              <a:srgbClr val="000000"/>
            </a:solidFill>
          </a:ln>
        </p:spPr>
        <p:txBody>
          <a:bodyPr wrap="square" lIns="0" tIns="0" rIns="0" bIns="0" rtlCol="0"/>
          <a:lstStyle/>
          <a:p>
            <a:endParaRPr/>
          </a:p>
        </p:txBody>
      </p:sp>
      <p:sp>
        <p:nvSpPr>
          <p:cNvPr id="5" name="object 5"/>
          <p:cNvSpPr/>
          <p:nvPr/>
        </p:nvSpPr>
        <p:spPr>
          <a:xfrm>
            <a:off x="7162968" y="3632794"/>
            <a:ext cx="144145" cy="85090"/>
          </a:xfrm>
          <a:custGeom>
            <a:avLst/>
            <a:gdLst/>
            <a:ahLst/>
            <a:cxnLst/>
            <a:rect l="l" t="t" r="r" b="b"/>
            <a:pathLst>
              <a:path w="144145" h="85089">
                <a:moveTo>
                  <a:pt x="143608" y="42569"/>
                </a:moveTo>
                <a:lnTo>
                  <a:pt x="0" y="84951"/>
                </a:lnTo>
                <a:lnTo>
                  <a:pt x="28759" y="42569"/>
                </a:lnTo>
                <a:lnTo>
                  <a:pt x="0" y="0"/>
                </a:lnTo>
                <a:lnTo>
                  <a:pt x="143608" y="42569"/>
                </a:lnTo>
                <a:close/>
              </a:path>
            </a:pathLst>
          </a:custGeom>
          <a:ln w="14239">
            <a:solidFill>
              <a:srgbClr val="000000"/>
            </a:solidFill>
          </a:ln>
        </p:spPr>
        <p:txBody>
          <a:bodyPr wrap="square" lIns="0" tIns="0" rIns="0" bIns="0" rtlCol="0"/>
          <a:lstStyle/>
          <a:p>
            <a:endParaRPr/>
          </a:p>
        </p:txBody>
      </p:sp>
      <p:sp>
        <p:nvSpPr>
          <p:cNvPr id="6" name="object 6"/>
          <p:cNvSpPr/>
          <p:nvPr/>
        </p:nvSpPr>
        <p:spPr>
          <a:xfrm>
            <a:off x="6159232" y="3675364"/>
            <a:ext cx="383540" cy="0"/>
          </a:xfrm>
          <a:custGeom>
            <a:avLst/>
            <a:gdLst/>
            <a:ahLst/>
            <a:cxnLst/>
            <a:rect l="l" t="t" r="r" b="b"/>
            <a:pathLst>
              <a:path w="383540">
                <a:moveTo>
                  <a:pt x="383019" y="0"/>
                </a:moveTo>
                <a:lnTo>
                  <a:pt x="0" y="0"/>
                </a:lnTo>
              </a:path>
            </a:pathLst>
          </a:custGeom>
          <a:ln w="14182">
            <a:solidFill>
              <a:srgbClr val="000000"/>
            </a:solidFill>
          </a:ln>
        </p:spPr>
        <p:txBody>
          <a:bodyPr wrap="square" lIns="0" tIns="0" rIns="0" bIns="0" rtlCol="0"/>
          <a:lstStyle/>
          <a:p>
            <a:endParaRPr/>
          </a:p>
        </p:txBody>
      </p:sp>
      <p:sp>
        <p:nvSpPr>
          <p:cNvPr id="7" name="object 7"/>
          <p:cNvSpPr/>
          <p:nvPr/>
        </p:nvSpPr>
        <p:spPr>
          <a:xfrm>
            <a:off x="5777926" y="3675364"/>
            <a:ext cx="381635" cy="0"/>
          </a:xfrm>
          <a:custGeom>
            <a:avLst/>
            <a:gdLst/>
            <a:ahLst/>
            <a:cxnLst/>
            <a:rect l="l" t="t" r="r" b="b"/>
            <a:pathLst>
              <a:path w="381635">
                <a:moveTo>
                  <a:pt x="381305" y="0"/>
                </a:moveTo>
                <a:lnTo>
                  <a:pt x="0" y="0"/>
                </a:lnTo>
              </a:path>
            </a:pathLst>
          </a:custGeom>
          <a:ln w="14182">
            <a:solidFill>
              <a:srgbClr val="000000"/>
            </a:solidFill>
          </a:ln>
        </p:spPr>
        <p:txBody>
          <a:bodyPr wrap="square" lIns="0" tIns="0" rIns="0" bIns="0" rtlCol="0"/>
          <a:lstStyle/>
          <a:p>
            <a:endParaRPr/>
          </a:p>
        </p:txBody>
      </p:sp>
      <p:sp>
        <p:nvSpPr>
          <p:cNvPr id="8" name="object 8"/>
          <p:cNvSpPr/>
          <p:nvPr/>
        </p:nvSpPr>
        <p:spPr>
          <a:xfrm>
            <a:off x="5394906" y="3675364"/>
            <a:ext cx="383540" cy="0"/>
          </a:xfrm>
          <a:custGeom>
            <a:avLst/>
            <a:gdLst/>
            <a:ahLst/>
            <a:cxnLst/>
            <a:rect l="l" t="t" r="r" b="b"/>
            <a:pathLst>
              <a:path w="383539">
                <a:moveTo>
                  <a:pt x="383019" y="0"/>
                </a:moveTo>
                <a:lnTo>
                  <a:pt x="0" y="0"/>
                </a:lnTo>
              </a:path>
            </a:pathLst>
          </a:custGeom>
          <a:ln w="14182">
            <a:solidFill>
              <a:srgbClr val="000000"/>
            </a:solidFill>
          </a:ln>
        </p:spPr>
        <p:txBody>
          <a:bodyPr wrap="square" lIns="0" tIns="0" rIns="0" bIns="0" rtlCol="0"/>
          <a:lstStyle/>
          <a:p>
            <a:endParaRPr/>
          </a:p>
        </p:txBody>
      </p:sp>
      <p:sp>
        <p:nvSpPr>
          <p:cNvPr id="9" name="object 9"/>
          <p:cNvSpPr txBox="1"/>
          <p:nvPr/>
        </p:nvSpPr>
        <p:spPr>
          <a:xfrm>
            <a:off x="5669424" y="3709246"/>
            <a:ext cx="1351915" cy="297180"/>
          </a:xfrm>
          <a:prstGeom prst="rect">
            <a:avLst/>
          </a:prstGeom>
        </p:spPr>
        <p:txBody>
          <a:bodyPr vert="horz" wrap="square" lIns="0" tIns="16510" rIns="0" bIns="0" rtlCol="0">
            <a:spAutoFit/>
          </a:bodyPr>
          <a:lstStyle/>
          <a:p>
            <a:pPr marL="12700">
              <a:lnSpc>
                <a:spcPct val="100000"/>
              </a:lnSpc>
              <a:spcBef>
                <a:spcPts val="130"/>
              </a:spcBef>
            </a:pPr>
            <a:r>
              <a:rPr sz="1750" spc="10" dirty="0">
                <a:latin typeface="Times New Roman"/>
                <a:cs typeface="Times New Roman"/>
              </a:rPr>
              <a:t>5' </a:t>
            </a:r>
            <a:r>
              <a:rPr sz="1750" spc="15" dirty="0">
                <a:latin typeface="Times New Roman"/>
                <a:cs typeface="Times New Roman"/>
              </a:rPr>
              <a:t>-</a:t>
            </a:r>
            <a:r>
              <a:rPr sz="1750" spc="-80" dirty="0">
                <a:latin typeface="Times New Roman"/>
                <a:cs typeface="Times New Roman"/>
              </a:rPr>
              <a:t> </a:t>
            </a:r>
            <a:r>
              <a:rPr sz="1750" spc="15" dirty="0">
                <a:latin typeface="Times New Roman"/>
                <a:cs typeface="Times New Roman"/>
              </a:rPr>
              <a:t>deiodinase</a:t>
            </a:r>
            <a:endParaRPr sz="1750">
              <a:latin typeface="Times New Roman"/>
              <a:cs typeface="Times New Roman"/>
            </a:endParaRPr>
          </a:p>
        </p:txBody>
      </p:sp>
      <p:sp>
        <p:nvSpPr>
          <p:cNvPr id="10" name="object 10"/>
          <p:cNvSpPr txBox="1"/>
          <p:nvPr/>
        </p:nvSpPr>
        <p:spPr>
          <a:xfrm>
            <a:off x="6027683" y="3284675"/>
            <a:ext cx="521970" cy="297180"/>
          </a:xfrm>
          <a:prstGeom prst="rect">
            <a:avLst/>
          </a:prstGeom>
        </p:spPr>
        <p:txBody>
          <a:bodyPr vert="horz" wrap="square" lIns="0" tIns="16510" rIns="0" bIns="0" rtlCol="0">
            <a:spAutoFit/>
          </a:bodyPr>
          <a:lstStyle/>
          <a:p>
            <a:pPr marL="12700">
              <a:lnSpc>
                <a:spcPct val="100000"/>
              </a:lnSpc>
              <a:spcBef>
                <a:spcPts val="130"/>
              </a:spcBef>
            </a:pPr>
            <a:r>
              <a:rPr sz="1750" spc="25" dirty="0">
                <a:latin typeface="Times New Roman"/>
                <a:cs typeface="Times New Roman"/>
              </a:rPr>
              <a:t>L</a:t>
            </a:r>
            <a:r>
              <a:rPr sz="1750" spc="0" dirty="0">
                <a:latin typeface="Times New Roman"/>
                <a:cs typeface="Times New Roman"/>
              </a:rPr>
              <a:t>i</a:t>
            </a:r>
            <a:r>
              <a:rPr sz="1750" spc="20" dirty="0">
                <a:latin typeface="Times New Roman"/>
                <a:cs typeface="Times New Roman"/>
              </a:rPr>
              <a:t>ve</a:t>
            </a:r>
            <a:r>
              <a:rPr sz="1750" spc="15" dirty="0">
                <a:latin typeface="Times New Roman"/>
                <a:cs typeface="Times New Roman"/>
              </a:rPr>
              <a:t>r</a:t>
            </a:r>
            <a:endParaRPr sz="1750">
              <a:latin typeface="Times New Roman"/>
              <a:cs typeface="Times New Roman"/>
            </a:endParaRPr>
          </a:p>
        </p:txBody>
      </p:sp>
      <p:sp>
        <p:nvSpPr>
          <p:cNvPr id="11" name="object 11"/>
          <p:cNvSpPr txBox="1"/>
          <p:nvPr/>
        </p:nvSpPr>
        <p:spPr>
          <a:xfrm>
            <a:off x="2227769" y="3737620"/>
            <a:ext cx="1310640" cy="297180"/>
          </a:xfrm>
          <a:prstGeom prst="rect">
            <a:avLst/>
          </a:prstGeom>
        </p:spPr>
        <p:txBody>
          <a:bodyPr vert="horz" wrap="square" lIns="0" tIns="16510" rIns="0" bIns="0" rtlCol="0">
            <a:spAutoFit/>
          </a:bodyPr>
          <a:lstStyle/>
          <a:p>
            <a:pPr marL="12700">
              <a:lnSpc>
                <a:spcPct val="100000"/>
              </a:lnSpc>
              <a:spcBef>
                <a:spcPts val="130"/>
              </a:spcBef>
            </a:pPr>
            <a:r>
              <a:rPr sz="1750" spc="25" dirty="0">
                <a:latin typeface="Times New Roman"/>
                <a:cs typeface="Times New Roman"/>
              </a:rPr>
              <a:t>5 </a:t>
            </a:r>
            <a:r>
              <a:rPr sz="1750" spc="15" dirty="0">
                <a:latin typeface="Times New Roman"/>
                <a:cs typeface="Times New Roman"/>
              </a:rPr>
              <a:t>-</a:t>
            </a:r>
            <a:r>
              <a:rPr sz="1750" spc="-105" dirty="0">
                <a:latin typeface="Times New Roman"/>
                <a:cs typeface="Times New Roman"/>
              </a:rPr>
              <a:t> </a:t>
            </a:r>
            <a:r>
              <a:rPr sz="1750" spc="15" dirty="0">
                <a:latin typeface="Times New Roman"/>
                <a:cs typeface="Times New Roman"/>
              </a:rPr>
              <a:t>deiodinase</a:t>
            </a:r>
            <a:endParaRPr sz="1750">
              <a:latin typeface="Times New Roman"/>
              <a:cs typeface="Times New Roman"/>
            </a:endParaRPr>
          </a:p>
        </p:txBody>
      </p:sp>
      <p:sp>
        <p:nvSpPr>
          <p:cNvPr id="12" name="object 12"/>
          <p:cNvSpPr/>
          <p:nvPr/>
        </p:nvSpPr>
        <p:spPr>
          <a:xfrm>
            <a:off x="2078347" y="3632794"/>
            <a:ext cx="144145" cy="85090"/>
          </a:xfrm>
          <a:custGeom>
            <a:avLst/>
            <a:gdLst/>
            <a:ahLst/>
            <a:cxnLst/>
            <a:rect l="l" t="t" r="r" b="b"/>
            <a:pathLst>
              <a:path w="144144" h="85089">
                <a:moveTo>
                  <a:pt x="143646" y="0"/>
                </a:moveTo>
                <a:lnTo>
                  <a:pt x="0" y="42569"/>
                </a:lnTo>
                <a:lnTo>
                  <a:pt x="143646" y="84951"/>
                </a:lnTo>
                <a:lnTo>
                  <a:pt x="114772" y="42569"/>
                </a:lnTo>
                <a:lnTo>
                  <a:pt x="143646" y="0"/>
                </a:lnTo>
                <a:close/>
              </a:path>
            </a:pathLst>
          </a:custGeom>
          <a:solidFill>
            <a:srgbClr val="000000"/>
          </a:solidFill>
        </p:spPr>
        <p:txBody>
          <a:bodyPr wrap="square" lIns="0" tIns="0" rIns="0" bIns="0" rtlCol="0"/>
          <a:lstStyle/>
          <a:p>
            <a:endParaRPr/>
          </a:p>
        </p:txBody>
      </p:sp>
      <p:sp>
        <p:nvSpPr>
          <p:cNvPr id="13" name="object 13"/>
          <p:cNvSpPr/>
          <p:nvPr/>
        </p:nvSpPr>
        <p:spPr>
          <a:xfrm>
            <a:off x="2078347" y="3675364"/>
            <a:ext cx="764540" cy="0"/>
          </a:xfrm>
          <a:custGeom>
            <a:avLst/>
            <a:gdLst/>
            <a:ahLst/>
            <a:cxnLst/>
            <a:rect l="l" t="t" r="r" b="b"/>
            <a:pathLst>
              <a:path w="764539">
                <a:moveTo>
                  <a:pt x="764363" y="0"/>
                </a:moveTo>
                <a:lnTo>
                  <a:pt x="0" y="0"/>
                </a:lnTo>
              </a:path>
            </a:pathLst>
          </a:custGeom>
          <a:ln w="14182">
            <a:solidFill>
              <a:srgbClr val="000000"/>
            </a:solidFill>
          </a:ln>
        </p:spPr>
        <p:txBody>
          <a:bodyPr wrap="square" lIns="0" tIns="0" rIns="0" bIns="0" rtlCol="0"/>
          <a:lstStyle/>
          <a:p>
            <a:endParaRPr/>
          </a:p>
        </p:txBody>
      </p:sp>
      <p:sp>
        <p:nvSpPr>
          <p:cNvPr id="14" name="object 14"/>
          <p:cNvSpPr/>
          <p:nvPr/>
        </p:nvSpPr>
        <p:spPr>
          <a:xfrm>
            <a:off x="2078347" y="3632794"/>
            <a:ext cx="144145" cy="85090"/>
          </a:xfrm>
          <a:custGeom>
            <a:avLst/>
            <a:gdLst/>
            <a:ahLst/>
            <a:cxnLst/>
            <a:rect l="l" t="t" r="r" b="b"/>
            <a:pathLst>
              <a:path w="144144" h="85089">
                <a:moveTo>
                  <a:pt x="0" y="42569"/>
                </a:moveTo>
                <a:lnTo>
                  <a:pt x="143646" y="0"/>
                </a:lnTo>
                <a:lnTo>
                  <a:pt x="114772" y="42569"/>
                </a:lnTo>
                <a:lnTo>
                  <a:pt x="143646" y="84951"/>
                </a:lnTo>
                <a:lnTo>
                  <a:pt x="0" y="42569"/>
                </a:lnTo>
                <a:close/>
              </a:path>
            </a:pathLst>
          </a:custGeom>
          <a:ln w="14239">
            <a:solidFill>
              <a:srgbClr val="000000"/>
            </a:solidFill>
          </a:ln>
        </p:spPr>
        <p:txBody>
          <a:bodyPr wrap="square" lIns="0" tIns="0" rIns="0" bIns="0" rtlCol="0"/>
          <a:lstStyle/>
          <a:p>
            <a:endParaRPr/>
          </a:p>
        </p:txBody>
      </p:sp>
      <p:sp>
        <p:nvSpPr>
          <p:cNvPr id="15" name="object 15"/>
          <p:cNvSpPr/>
          <p:nvPr/>
        </p:nvSpPr>
        <p:spPr>
          <a:xfrm>
            <a:off x="2842710" y="3675364"/>
            <a:ext cx="382905" cy="0"/>
          </a:xfrm>
          <a:custGeom>
            <a:avLst/>
            <a:gdLst/>
            <a:ahLst/>
            <a:cxnLst/>
            <a:rect l="l" t="t" r="r" b="b"/>
            <a:pathLst>
              <a:path w="382905">
                <a:moveTo>
                  <a:pt x="0" y="0"/>
                </a:moveTo>
                <a:lnTo>
                  <a:pt x="382829" y="0"/>
                </a:lnTo>
              </a:path>
            </a:pathLst>
          </a:custGeom>
          <a:ln w="14182">
            <a:solidFill>
              <a:srgbClr val="000000"/>
            </a:solidFill>
          </a:ln>
        </p:spPr>
        <p:txBody>
          <a:bodyPr wrap="square" lIns="0" tIns="0" rIns="0" bIns="0" rtlCol="0"/>
          <a:lstStyle/>
          <a:p>
            <a:endParaRPr/>
          </a:p>
        </p:txBody>
      </p:sp>
      <p:sp>
        <p:nvSpPr>
          <p:cNvPr id="16" name="object 16"/>
          <p:cNvSpPr/>
          <p:nvPr/>
        </p:nvSpPr>
        <p:spPr>
          <a:xfrm>
            <a:off x="3225540" y="3675364"/>
            <a:ext cx="381635" cy="0"/>
          </a:xfrm>
          <a:custGeom>
            <a:avLst/>
            <a:gdLst/>
            <a:ahLst/>
            <a:cxnLst/>
            <a:rect l="l" t="t" r="r" b="b"/>
            <a:pathLst>
              <a:path w="381635">
                <a:moveTo>
                  <a:pt x="0" y="0"/>
                </a:moveTo>
                <a:lnTo>
                  <a:pt x="381496" y="0"/>
                </a:lnTo>
              </a:path>
            </a:pathLst>
          </a:custGeom>
          <a:ln w="14182">
            <a:solidFill>
              <a:srgbClr val="000000"/>
            </a:solidFill>
          </a:ln>
        </p:spPr>
        <p:txBody>
          <a:bodyPr wrap="square" lIns="0" tIns="0" rIns="0" bIns="0" rtlCol="0"/>
          <a:lstStyle/>
          <a:p>
            <a:endParaRPr/>
          </a:p>
        </p:txBody>
      </p:sp>
      <p:sp>
        <p:nvSpPr>
          <p:cNvPr id="17" name="object 17"/>
          <p:cNvSpPr/>
          <p:nvPr/>
        </p:nvSpPr>
        <p:spPr>
          <a:xfrm>
            <a:off x="3607036" y="3675364"/>
            <a:ext cx="382905" cy="0"/>
          </a:xfrm>
          <a:custGeom>
            <a:avLst/>
            <a:gdLst/>
            <a:ahLst/>
            <a:cxnLst/>
            <a:rect l="l" t="t" r="r" b="b"/>
            <a:pathLst>
              <a:path w="382904">
                <a:moveTo>
                  <a:pt x="0" y="0"/>
                </a:moveTo>
                <a:lnTo>
                  <a:pt x="382829" y="0"/>
                </a:lnTo>
              </a:path>
            </a:pathLst>
          </a:custGeom>
          <a:ln w="14182">
            <a:solidFill>
              <a:srgbClr val="000000"/>
            </a:solidFill>
          </a:ln>
        </p:spPr>
        <p:txBody>
          <a:bodyPr wrap="square" lIns="0" tIns="0" rIns="0" bIns="0" rtlCol="0"/>
          <a:lstStyle/>
          <a:p>
            <a:endParaRPr/>
          </a:p>
        </p:txBody>
      </p:sp>
      <p:sp>
        <p:nvSpPr>
          <p:cNvPr id="18" name="object 18"/>
          <p:cNvSpPr txBox="1"/>
          <p:nvPr/>
        </p:nvSpPr>
        <p:spPr>
          <a:xfrm>
            <a:off x="2356902" y="3114584"/>
            <a:ext cx="1259205" cy="552450"/>
          </a:xfrm>
          <a:prstGeom prst="rect">
            <a:avLst/>
          </a:prstGeom>
        </p:spPr>
        <p:txBody>
          <a:bodyPr vert="horz" wrap="square" lIns="0" tIns="34925" rIns="0" bIns="0" rtlCol="0">
            <a:spAutoFit/>
          </a:bodyPr>
          <a:lstStyle/>
          <a:p>
            <a:pPr marL="12700" marR="5080">
              <a:lnSpc>
                <a:spcPts val="2010"/>
              </a:lnSpc>
              <a:spcBef>
                <a:spcPts val="275"/>
              </a:spcBef>
            </a:pPr>
            <a:r>
              <a:rPr sz="1750" spc="25" dirty="0">
                <a:latin typeface="Times New Roman"/>
                <a:cs typeface="Times New Roman"/>
              </a:rPr>
              <a:t>Ex</a:t>
            </a:r>
            <a:r>
              <a:rPr sz="1750" spc="0" dirty="0">
                <a:latin typeface="Times New Roman"/>
                <a:cs typeface="Times New Roman"/>
              </a:rPr>
              <a:t>tr</a:t>
            </a:r>
            <a:r>
              <a:rPr sz="1750" spc="25" dirty="0">
                <a:latin typeface="Times New Roman"/>
                <a:cs typeface="Times New Roman"/>
              </a:rPr>
              <a:t>a</a:t>
            </a:r>
            <a:r>
              <a:rPr sz="1750" spc="5" dirty="0">
                <a:latin typeface="Times New Roman"/>
                <a:cs typeface="Times New Roman"/>
              </a:rPr>
              <a:t>-</a:t>
            </a:r>
            <a:r>
              <a:rPr sz="1750" spc="20" dirty="0">
                <a:latin typeface="Times New Roman"/>
                <a:cs typeface="Times New Roman"/>
              </a:rPr>
              <a:t>hepa</a:t>
            </a:r>
            <a:r>
              <a:rPr sz="1750" spc="0" dirty="0">
                <a:latin typeface="Times New Roman"/>
                <a:cs typeface="Times New Roman"/>
              </a:rPr>
              <a:t>ti</a:t>
            </a:r>
            <a:r>
              <a:rPr sz="1750" spc="10" dirty="0">
                <a:latin typeface="Times New Roman"/>
                <a:cs typeface="Times New Roman"/>
              </a:rPr>
              <a:t>c  tissues</a:t>
            </a:r>
            <a:endParaRPr sz="1750">
              <a:latin typeface="Times New Roman"/>
              <a:cs typeface="Times New Roman"/>
            </a:endParaRPr>
          </a:p>
        </p:txBody>
      </p:sp>
      <p:sp>
        <p:nvSpPr>
          <p:cNvPr id="19" name="object 19"/>
          <p:cNvSpPr txBox="1"/>
          <p:nvPr/>
        </p:nvSpPr>
        <p:spPr>
          <a:xfrm>
            <a:off x="4678257" y="4207930"/>
            <a:ext cx="431800" cy="297180"/>
          </a:xfrm>
          <a:prstGeom prst="rect">
            <a:avLst/>
          </a:prstGeom>
        </p:spPr>
        <p:txBody>
          <a:bodyPr vert="horz" wrap="square" lIns="0" tIns="16510" rIns="0" bIns="0" rtlCol="0">
            <a:spAutoFit/>
          </a:bodyPr>
          <a:lstStyle/>
          <a:p>
            <a:pPr marL="12700">
              <a:lnSpc>
                <a:spcPct val="100000"/>
              </a:lnSpc>
              <a:spcBef>
                <a:spcPts val="130"/>
              </a:spcBef>
            </a:pPr>
            <a:r>
              <a:rPr sz="1750" spc="30" dirty="0">
                <a:latin typeface="Times New Roman"/>
                <a:cs typeface="Times New Roman"/>
              </a:rPr>
              <a:t>C</a:t>
            </a:r>
            <a:r>
              <a:rPr sz="1750" spc="35" dirty="0">
                <a:latin typeface="Times New Roman"/>
                <a:cs typeface="Times New Roman"/>
              </a:rPr>
              <a:t>H</a:t>
            </a:r>
            <a:r>
              <a:rPr sz="1950" spc="37" baseline="-14957" dirty="0">
                <a:latin typeface="Times New Roman"/>
                <a:cs typeface="Times New Roman"/>
              </a:rPr>
              <a:t>2</a:t>
            </a:r>
            <a:endParaRPr sz="1950" baseline="-14957">
              <a:latin typeface="Times New Roman"/>
              <a:cs typeface="Times New Roman"/>
            </a:endParaRPr>
          </a:p>
        </p:txBody>
      </p:sp>
      <p:sp>
        <p:nvSpPr>
          <p:cNvPr id="20" name="object 20"/>
          <p:cNvSpPr txBox="1"/>
          <p:nvPr/>
        </p:nvSpPr>
        <p:spPr>
          <a:xfrm>
            <a:off x="4484557" y="4533676"/>
            <a:ext cx="1111250" cy="229235"/>
          </a:xfrm>
          <a:prstGeom prst="rect">
            <a:avLst/>
          </a:prstGeom>
        </p:spPr>
        <p:txBody>
          <a:bodyPr vert="horz" wrap="square" lIns="0" tIns="17145" rIns="0" bIns="0" rtlCol="0">
            <a:spAutoFit/>
          </a:bodyPr>
          <a:lstStyle/>
          <a:p>
            <a:pPr marL="12700">
              <a:lnSpc>
                <a:spcPct val="100000"/>
              </a:lnSpc>
              <a:spcBef>
                <a:spcPts val="135"/>
              </a:spcBef>
              <a:tabLst>
                <a:tab pos="204470" algn="l"/>
                <a:tab pos="381000" algn="l"/>
                <a:tab pos="565785" algn="l"/>
                <a:tab pos="1000760" algn="l"/>
              </a:tabLst>
            </a:pPr>
            <a:r>
              <a:rPr sz="1300" u="heavy" spc="5" dirty="0">
                <a:uFill>
                  <a:solidFill>
                    <a:srgbClr val="000000"/>
                  </a:solidFill>
                </a:uFill>
                <a:latin typeface="Times New Roman"/>
                <a:cs typeface="Times New Roman"/>
              </a:rPr>
              <a:t> 	</a:t>
            </a:r>
            <a:r>
              <a:rPr sz="1300" spc="5" dirty="0">
                <a:latin typeface="Times New Roman"/>
                <a:cs typeface="Times New Roman"/>
              </a:rPr>
              <a:t>	</a:t>
            </a:r>
            <a:r>
              <a:rPr sz="1300" u="heavy" spc="5" dirty="0">
                <a:uFill>
                  <a:solidFill>
                    <a:srgbClr val="000000"/>
                  </a:solidFill>
                </a:uFill>
                <a:latin typeface="Times New Roman"/>
                <a:cs typeface="Times New Roman"/>
              </a:rPr>
              <a:t> 	</a:t>
            </a:r>
            <a:r>
              <a:rPr sz="1300" spc="5" dirty="0">
                <a:latin typeface="Times New Roman"/>
                <a:cs typeface="Times New Roman"/>
              </a:rPr>
              <a:t>	</a:t>
            </a:r>
            <a:r>
              <a:rPr sz="1300" spc="25" dirty="0">
                <a:latin typeface="Times New Roman"/>
                <a:cs typeface="Times New Roman"/>
              </a:rPr>
              <a:t>+</a:t>
            </a:r>
            <a:endParaRPr sz="1300">
              <a:latin typeface="Times New Roman"/>
              <a:cs typeface="Times New Roman"/>
            </a:endParaRPr>
          </a:p>
        </p:txBody>
      </p:sp>
      <p:sp>
        <p:nvSpPr>
          <p:cNvPr id="21" name="object 21"/>
          <p:cNvSpPr txBox="1"/>
          <p:nvPr/>
        </p:nvSpPr>
        <p:spPr>
          <a:xfrm>
            <a:off x="4221148" y="4842019"/>
            <a:ext cx="1329055" cy="793115"/>
          </a:xfrm>
          <a:prstGeom prst="rect">
            <a:avLst/>
          </a:prstGeom>
        </p:spPr>
        <p:txBody>
          <a:bodyPr vert="horz" wrap="square" lIns="0" tIns="128905" rIns="0" bIns="0" rtlCol="0">
            <a:spAutoFit/>
          </a:bodyPr>
          <a:lstStyle/>
          <a:p>
            <a:pPr marL="469265">
              <a:lnSpc>
                <a:spcPct val="100000"/>
              </a:lnSpc>
              <a:spcBef>
                <a:spcPts val="1015"/>
              </a:spcBef>
            </a:pPr>
            <a:r>
              <a:rPr sz="1750" spc="30" dirty="0">
                <a:latin typeface="Times New Roman"/>
                <a:cs typeface="Times New Roman"/>
              </a:rPr>
              <a:t>COO</a:t>
            </a:r>
            <a:r>
              <a:rPr sz="1950" spc="44" baseline="34188" dirty="0">
                <a:latin typeface="Times New Roman"/>
                <a:cs typeface="Times New Roman"/>
              </a:rPr>
              <a:t>-</a:t>
            </a:r>
            <a:endParaRPr sz="1950" baseline="34188">
              <a:latin typeface="Times New Roman"/>
              <a:cs typeface="Times New Roman"/>
            </a:endParaRPr>
          </a:p>
          <a:p>
            <a:pPr marL="12700">
              <a:lnSpc>
                <a:spcPct val="100000"/>
              </a:lnSpc>
              <a:spcBef>
                <a:spcPts val="919"/>
              </a:spcBef>
            </a:pPr>
            <a:r>
              <a:rPr sz="1750" spc="15" dirty="0">
                <a:latin typeface="Times New Roman"/>
                <a:cs typeface="Times New Roman"/>
              </a:rPr>
              <a:t>3, 5, </a:t>
            </a:r>
            <a:r>
              <a:rPr sz="1750" spc="10" dirty="0">
                <a:latin typeface="Times New Roman"/>
                <a:cs typeface="Times New Roman"/>
              </a:rPr>
              <a:t>3', 5' </a:t>
            </a:r>
            <a:r>
              <a:rPr sz="1750" spc="15" dirty="0">
                <a:latin typeface="Times New Roman"/>
                <a:cs typeface="Times New Roman"/>
              </a:rPr>
              <a:t>-</a:t>
            </a:r>
            <a:r>
              <a:rPr sz="1750" spc="-110" dirty="0">
                <a:latin typeface="Times New Roman"/>
                <a:cs typeface="Times New Roman"/>
              </a:rPr>
              <a:t> </a:t>
            </a:r>
            <a:r>
              <a:rPr sz="1750" spc="25" dirty="0">
                <a:latin typeface="Times New Roman"/>
                <a:cs typeface="Times New Roman"/>
              </a:rPr>
              <a:t>T</a:t>
            </a:r>
            <a:r>
              <a:rPr sz="1950" spc="37" baseline="-14957" dirty="0">
                <a:latin typeface="Times New Roman"/>
                <a:cs typeface="Times New Roman"/>
              </a:rPr>
              <a:t>4</a:t>
            </a:r>
            <a:endParaRPr sz="1950" baseline="-14957">
              <a:latin typeface="Times New Roman"/>
              <a:cs typeface="Times New Roman"/>
            </a:endParaRPr>
          </a:p>
        </p:txBody>
      </p:sp>
      <p:sp>
        <p:nvSpPr>
          <p:cNvPr id="22" name="object 22"/>
          <p:cNvSpPr txBox="1"/>
          <p:nvPr/>
        </p:nvSpPr>
        <p:spPr>
          <a:xfrm>
            <a:off x="4295428" y="4584455"/>
            <a:ext cx="1203325" cy="297180"/>
          </a:xfrm>
          <a:prstGeom prst="rect">
            <a:avLst/>
          </a:prstGeom>
        </p:spPr>
        <p:txBody>
          <a:bodyPr vert="horz" wrap="square" lIns="0" tIns="16510" rIns="0" bIns="0" rtlCol="0">
            <a:spAutoFit/>
          </a:bodyPr>
          <a:lstStyle/>
          <a:p>
            <a:pPr marL="12700">
              <a:lnSpc>
                <a:spcPct val="100000"/>
              </a:lnSpc>
              <a:spcBef>
                <a:spcPts val="130"/>
              </a:spcBef>
              <a:tabLst>
                <a:tab pos="394970" algn="l"/>
                <a:tab pos="770890" algn="l"/>
              </a:tabLst>
            </a:pPr>
            <a:r>
              <a:rPr sz="1750" spc="35" dirty="0">
                <a:latin typeface="Times New Roman"/>
                <a:cs typeface="Times New Roman"/>
              </a:rPr>
              <a:t>H	C	</a:t>
            </a:r>
            <a:r>
              <a:rPr sz="2625" spc="52" baseline="1587" dirty="0">
                <a:latin typeface="Times New Roman"/>
                <a:cs typeface="Times New Roman"/>
              </a:rPr>
              <a:t>NH</a:t>
            </a:r>
            <a:r>
              <a:rPr sz="1950" spc="37" baseline="-10683" dirty="0">
                <a:latin typeface="Times New Roman"/>
                <a:cs typeface="Times New Roman"/>
              </a:rPr>
              <a:t>3</a:t>
            </a:r>
            <a:endParaRPr sz="1950" baseline="-10683">
              <a:latin typeface="Times New Roman"/>
              <a:cs typeface="Times New Roman"/>
            </a:endParaRPr>
          </a:p>
        </p:txBody>
      </p:sp>
      <p:sp>
        <p:nvSpPr>
          <p:cNvPr id="23" name="object 23"/>
          <p:cNvSpPr txBox="1"/>
          <p:nvPr/>
        </p:nvSpPr>
        <p:spPr>
          <a:xfrm>
            <a:off x="4671401" y="2696764"/>
            <a:ext cx="191770" cy="297180"/>
          </a:xfrm>
          <a:prstGeom prst="rect">
            <a:avLst/>
          </a:prstGeom>
        </p:spPr>
        <p:txBody>
          <a:bodyPr vert="horz" wrap="square" lIns="0" tIns="16510" rIns="0" bIns="0" rtlCol="0">
            <a:spAutoFit/>
          </a:bodyPr>
          <a:lstStyle/>
          <a:p>
            <a:pPr marL="12700">
              <a:lnSpc>
                <a:spcPct val="100000"/>
              </a:lnSpc>
              <a:spcBef>
                <a:spcPts val="130"/>
              </a:spcBef>
            </a:pPr>
            <a:r>
              <a:rPr sz="1750" spc="35" dirty="0">
                <a:latin typeface="Times New Roman"/>
                <a:cs typeface="Times New Roman"/>
              </a:rPr>
              <a:t>O</a:t>
            </a:r>
            <a:endParaRPr sz="1750">
              <a:latin typeface="Times New Roman"/>
              <a:cs typeface="Times New Roman"/>
            </a:endParaRPr>
          </a:p>
        </p:txBody>
      </p:sp>
      <p:sp>
        <p:nvSpPr>
          <p:cNvPr id="24" name="object 24"/>
          <p:cNvSpPr txBox="1"/>
          <p:nvPr/>
        </p:nvSpPr>
        <p:spPr>
          <a:xfrm>
            <a:off x="5435155" y="3263109"/>
            <a:ext cx="102235" cy="297180"/>
          </a:xfrm>
          <a:prstGeom prst="rect">
            <a:avLst/>
          </a:prstGeom>
        </p:spPr>
        <p:txBody>
          <a:bodyPr vert="horz" wrap="square" lIns="0" tIns="16510" rIns="0" bIns="0" rtlCol="0">
            <a:spAutoFit/>
          </a:bodyPr>
          <a:lstStyle/>
          <a:p>
            <a:pPr marL="12700">
              <a:lnSpc>
                <a:spcPct val="100000"/>
              </a:lnSpc>
              <a:spcBef>
                <a:spcPts val="130"/>
              </a:spcBef>
            </a:pPr>
            <a:r>
              <a:rPr sz="1750" spc="15" dirty="0">
                <a:latin typeface="Times New Roman"/>
                <a:cs typeface="Times New Roman"/>
              </a:rPr>
              <a:t>I</a:t>
            </a:r>
            <a:endParaRPr sz="1750">
              <a:latin typeface="Times New Roman"/>
              <a:cs typeface="Times New Roman"/>
            </a:endParaRPr>
          </a:p>
        </p:txBody>
      </p:sp>
      <p:sp>
        <p:nvSpPr>
          <p:cNvPr id="25" name="object 25"/>
          <p:cNvSpPr txBox="1"/>
          <p:nvPr/>
        </p:nvSpPr>
        <p:spPr>
          <a:xfrm>
            <a:off x="4007449" y="3263109"/>
            <a:ext cx="102235" cy="297180"/>
          </a:xfrm>
          <a:prstGeom prst="rect">
            <a:avLst/>
          </a:prstGeom>
        </p:spPr>
        <p:txBody>
          <a:bodyPr vert="horz" wrap="square" lIns="0" tIns="16510" rIns="0" bIns="0" rtlCol="0">
            <a:spAutoFit/>
          </a:bodyPr>
          <a:lstStyle/>
          <a:p>
            <a:pPr marL="12700">
              <a:lnSpc>
                <a:spcPct val="100000"/>
              </a:lnSpc>
              <a:spcBef>
                <a:spcPts val="130"/>
              </a:spcBef>
            </a:pPr>
            <a:r>
              <a:rPr sz="1750" spc="15" dirty="0">
                <a:latin typeface="Times New Roman"/>
                <a:cs typeface="Times New Roman"/>
              </a:rPr>
              <a:t>I</a:t>
            </a:r>
            <a:endParaRPr sz="1750">
              <a:latin typeface="Times New Roman"/>
              <a:cs typeface="Times New Roman"/>
            </a:endParaRPr>
          </a:p>
        </p:txBody>
      </p:sp>
      <p:sp>
        <p:nvSpPr>
          <p:cNvPr id="26" name="object 26"/>
          <p:cNvSpPr/>
          <p:nvPr/>
        </p:nvSpPr>
        <p:spPr>
          <a:xfrm>
            <a:off x="4434595" y="3246104"/>
            <a:ext cx="331470" cy="188595"/>
          </a:xfrm>
          <a:custGeom>
            <a:avLst/>
            <a:gdLst/>
            <a:ahLst/>
            <a:cxnLst/>
            <a:rect l="l" t="t" r="r" b="b"/>
            <a:pathLst>
              <a:path w="331470" h="188595">
                <a:moveTo>
                  <a:pt x="331214" y="0"/>
                </a:moveTo>
                <a:lnTo>
                  <a:pt x="0" y="188469"/>
                </a:lnTo>
              </a:path>
            </a:pathLst>
          </a:custGeom>
          <a:ln w="14236">
            <a:solidFill>
              <a:srgbClr val="000000"/>
            </a:solidFill>
          </a:ln>
        </p:spPr>
        <p:txBody>
          <a:bodyPr wrap="square" lIns="0" tIns="0" rIns="0" bIns="0" rtlCol="0"/>
          <a:lstStyle/>
          <a:p>
            <a:endParaRPr/>
          </a:p>
        </p:txBody>
      </p:sp>
      <p:sp>
        <p:nvSpPr>
          <p:cNvPr id="27" name="object 27"/>
          <p:cNvSpPr/>
          <p:nvPr/>
        </p:nvSpPr>
        <p:spPr>
          <a:xfrm>
            <a:off x="4517637" y="3328056"/>
            <a:ext cx="225425" cy="129539"/>
          </a:xfrm>
          <a:custGeom>
            <a:avLst/>
            <a:gdLst/>
            <a:ahLst/>
            <a:cxnLst/>
            <a:rect l="l" t="t" r="r" b="b"/>
            <a:pathLst>
              <a:path w="225425" h="129539">
                <a:moveTo>
                  <a:pt x="224936" y="0"/>
                </a:moveTo>
                <a:lnTo>
                  <a:pt x="0" y="129021"/>
                </a:lnTo>
              </a:path>
            </a:pathLst>
          </a:custGeom>
          <a:ln w="14237">
            <a:solidFill>
              <a:srgbClr val="000000"/>
            </a:solidFill>
          </a:ln>
        </p:spPr>
        <p:txBody>
          <a:bodyPr wrap="square" lIns="0" tIns="0" rIns="0" bIns="0" rtlCol="0"/>
          <a:lstStyle/>
          <a:p>
            <a:endParaRPr/>
          </a:p>
        </p:txBody>
      </p:sp>
      <p:sp>
        <p:nvSpPr>
          <p:cNvPr id="28" name="object 28"/>
          <p:cNvSpPr/>
          <p:nvPr/>
        </p:nvSpPr>
        <p:spPr>
          <a:xfrm>
            <a:off x="4765809" y="3246104"/>
            <a:ext cx="330835" cy="188595"/>
          </a:xfrm>
          <a:custGeom>
            <a:avLst/>
            <a:gdLst/>
            <a:ahLst/>
            <a:cxnLst/>
            <a:rect l="l" t="t" r="r" b="b"/>
            <a:pathLst>
              <a:path w="330835" h="188595">
                <a:moveTo>
                  <a:pt x="330833" y="188469"/>
                </a:moveTo>
                <a:lnTo>
                  <a:pt x="0" y="0"/>
                </a:lnTo>
              </a:path>
            </a:pathLst>
          </a:custGeom>
          <a:ln w="14236">
            <a:solidFill>
              <a:srgbClr val="000000"/>
            </a:solidFill>
          </a:ln>
        </p:spPr>
        <p:txBody>
          <a:bodyPr wrap="square" lIns="0" tIns="0" rIns="0" bIns="0" rtlCol="0"/>
          <a:lstStyle/>
          <a:p>
            <a:endParaRPr/>
          </a:p>
        </p:txBody>
      </p:sp>
      <p:sp>
        <p:nvSpPr>
          <p:cNvPr id="29" name="object 29"/>
          <p:cNvSpPr/>
          <p:nvPr/>
        </p:nvSpPr>
        <p:spPr>
          <a:xfrm>
            <a:off x="5096642" y="3434573"/>
            <a:ext cx="0" cy="378460"/>
          </a:xfrm>
          <a:custGeom>
            <a:avLst/>
            <a:gdLst/>
            <a:ahLst/>
            <a:cxnLst/>
            <a:rect l="l" t="t" r="r" b="b"/>
            <a:pathLst>
              <a:path h="378460">
                <a:moveTo>
                  <a:pt x="0" y="377969"/>
                </a:moveTo>
                <a:lnTo>
                  <a:pt x="0" y="0"/>
                </a:lnTo>
              </a:path>
            </a:pathLst>
          </a:custGeom>
          <a:ln w="14403">
            <a:solidFill>
              <a:srgbClr val="000000"/>
            </a:solidFill>
          </a:ln>
        </p:spPr>
        <p:txBody>
          <a:bodyPr wrap="square" lIns="0" tIns="0" rIns="0" bIns="0" rtlCol="0"/>
          <a:lstStyle/>
          <a:p>
            <a:endParaRPr/>
          </a:p>
        </p:txBody>
      </p:sp>
      <p:sp>
        <p:nvSpPr>
          <p:cNvPr id="30" name="object 30"/>
          <p:cNvSpPr/>
          <p:nvPr/>
        </p:nvSpPr>
        <p:spPr>
          <a:xfrm>
            <a:off x="5035313" y="3495521"/>
            <a:ext cx="0" cy="256540"/>
          </a:xfrm>
          <a:custGeom>
            <a:avLst/>
            <a:gdLst/>
            <a:ahLst/>
            <a:cxnLst/>
            <a:rect l="l" t="t" r="r" b="b"/>
            <a:pathLst>
              <a:path h="256539">
                <a:moveTo>
                  <a:pt x="0" y="256167"/>
                </a:moveTo>
                <a:lnTo>
                  <a:pt x="0" y="0"/>
                </a:lnTo>
              </a:path>
            </a:pathLst>
          </a:custGeom>
          <a:ln w="14403">
            <a:solidFill>
              <a:srgbClr val="000000"/>
            </a:solidFill>
          </a:ln>
        </p:spPr>
        <p:txBody>
          <a:bodyPr wrap="square" lIns="0" tIns="0" rIns="0" bIns="0" rtlCol="0"/>
          <a:lstStyle/>
          <a:p>
            <a:endParaRPr/>
          </a:p>
        </p:txBody>
      </p:sp>
      <p:sp>
        <p:nvSpPr>
          <p:cNvPr id="31" name="object 31"/>
          <p:cNvSpPr/>
          <p:nvPr/>
        </p:nvSpPr>
        <p:spPr>
          <a:xfrm>
            <a:off x="4765809" y="3812543"/>
            <a:ext cx="330835" cy="188595"/>
          </a:xfrm>
          <a:custGeom>
            <a:avLst/>
            <a:gdLst/>
            <a:ahLst/>
            <a:cxnLst/>
            <a:rect l="l" t="t" r="r" b="b"/>
            <a:pathLst>
              <a:path w="330835" h="188595">
                <a:moveTo>
                  <a:pt x="0" y="188487"/>
                </a:moveTo>
                <a:lnTo>
                  <a:pt x="330833" y="0"/>
                </a:lnTo>
              </a:path>
            </a:pathLst>
          </a:custGeom>
          <a:ln w="14236">
            <a:solidFill>
              <a:srgbClr val="000000"/>
            </a:solidFill>
          </a:ln>
        </p:spPr>
        <p:txBody>
          <a:bodyPr wrap="square" lIns="0" tIns="0" rIns="0" bIns="0" rtlCol="0"/>
          <a:lstStyle/>
          <a:p>
            <a:endParaRPr/>
          </a:p>
        </p:txBody>
      </p:sp>
      <p:sp>
        <p:nvSpPr>
          <p:cNvPr id="32" name="object 32"/>
          <p:cNvSpPr/>
          <p:nvPr/>
        </p:nvSpPr>
        <p:spPr>
          <a:xfrm>
            <a:off x="4434595" y="3812543"/>
            <a:ext cx="331470" cy="188595"/>
          </a:xfrm>
          <a:custGeom>
            <a:avLst/>
            <a:gdLst/>
            <a:ahLst/>
            <a:cxnLst/>
            <a:rect l="l" t="t" r="r" b="b"/>
            <a:pathLst>
              <a:path w="331470" h="188595">
                <a:moveTo>
                  <a:pt x="0" y="0"/>
                </a:moveTo>
                <a:lnTo>
                  <a:pt x="331214" y="188487"/>
                </a:lnTo>
              </a:path>
            </a:pathLst>
          </a:custGeom>
          <a:ln w="14236">
            <a:solidFill>
              <a:srgbClr val="000000"/>
            </a:solidFill>
          </a:ln>
        </p:spPr>
        <p:txBody>
          <a:bodyPr wrap="square" lIns="0" tIns="0" rIns="0" bIns="0" rtlCol="0"/>
          <a:lstStyle/>
          <a:p>
            <a:endParaRPr/>
          </a:p>
        </p:txBody>
      </p:sp>
      <p:sp>
        <p:nvSpPr>
          <p:cNvPr id="33" name="object 33"/>
          <p:cNvSpPr/>
          <p:nvPr/>
        </p:nvSpPr>
        <p:spPr>
          <a:xfrm>
            <a:off x="4517637" y="3789570"/>
            <a:ext cx="225425" cy="129539"/>
          </a:xfrm>
          <a:custGeom>
            <a:avLst/>
            <a:gdLst/>
            <a:ahLst/>
            <a:cxnLst/>
            <a:rect l="l" t="t" r="r" b="b"/>
            <a:pathLst>
              <a:path w="225425" h="129539">
                <a:moveTo>
                  <a:pt x="0" y="0"/>
                </a:moveTo>
                <a:lnTo>
                  <a:pt x="224936" y="129096"/>
                </a:lnTo>
              </a:path>
            </a:pathLst>
          </a:custGeom>
          <a:ln w="14237">
            <a:solidFill>
              <a:srgbClr val="000000"/>
            </a:solidFill>
          </a:ln>
        </p:spPr>
        <p:txBody>
          <a:bodyPr wrap="square" lIns="0" tIns="0" rIns="0" bIns="0" rtlCol="0"/>
          <a:lstStyle/>
          <a:p>
            <a:endParaRPr/>
          </a:p>
        </p:txBody>
      </p:sp>
      <p:sp>
        <p:nvSpPr>
          <p:cNvPr id="34" name="object 34"/>
          <p:cNvSpPr/>
          <p:nvPr/>
        </p:nvSpPr>
        <p:spPr>
          <a:xfrm>
            <a:off x="4434595" y="3434573"/>
            <a:ext cx="0" cy="378460"/>
          </a:xfrm>
          <a:custGeom>
            <a:avLst/>
            <a:gdLst/>
            <a:ahLst/>
            <a:cxnLst/>
            <a:rect l="l" t="t" r="r" b="b"/>
            <a:pathLst>
              <a:path h="378460">
                <a:moveTo>
                  <a:pt x="0" y="0"/>
                </a:moveTo>
                <a:lnTo>
                  <a:pt x="0" y="377969"/>
                </a:lnTo>
              </a:path>
            </a:pathLst>
          </a:custGeom>
          <a:ln w="14403">
            <a:solidFill>
              <a:srgbClr val="000000"/>
            </a:solidFill>
          </a:ln>
        </p:spPr>
        <p:txBody>
          <a:bodyPr wrap="square" lIns="0" tIns="0" rIns="0" bIns="0" rtlCol="0"/>
          <a:lstStyle/>
          <a:p>
            <a:endParaRPr/>
          </a:p>
        </p:txBody>
      </p:sp>
      <p:sp>
        <p:nvSpPr>
          <p:cNvPr id="35" name="object 35"/>
          <p:cNvSpPr/>
          <p:nvPr/>
        </p:nvSpPr>
        <p:spPr>
          <a:xfrm>
            <a:off x="4765809" y="4001031"/>
            <a:ext cx="0" cy="250825"/>
          </a:xfrm>
          <a:custGeom>
            <a:avLst/>
            <a:gdLst/>
            <a:ahLst/>
            <a:cxnLst/>
            <a:rect l="l" t="t" r="r" b="b"/>
            <a:pathLst>
              <a:path h="250825">
                <a:moveTo>
                  <a:pt x="0" y="0"/>
                </a:moveTo>
                <a:lnTo>
                  <a:pt x="0" y="250710"/>
                </a:lnTo>
              </a:path>
            </a:pathLst>
          </a:custGeom>
          <a:ln w="14403">
            <a:solidFill>
              <a:srgbClr val="000000"/>
            </a:solidFill>
          </a:ln>
        </p:spPr>
        <p:txBody>
          <a:bodyPr wrap="square" lIns="0" tIns="0" rIns="0" bIns="0" rtlCol="0"/>
          <a:lstStyle/>
          <a:p>
            <a:endParaRPr/>
          </a:p>
        </p:txBody>
      </p:sp>
      <p:sp>
        <p:nvSpPr>
          <p:cNvPr id="36" name="object 36"/>
          <p:cNvSpPr/>
          <p:nvPr/>
        </p:nvSpPr>
        <p:spPr>
          <a:xfrm>
            <a:off x="4765809" y="4492382"/>
            <a:ext cx="0" cy="135890"/>
          </a:xfrm>
          <a:custGeom>
            <a:avLst/>
            <a:gdLst/>
            <a:ahLst/>
            <a:cxnLst/>
            <a:rect l="l" t="t" r="r" b="b"/>
            <a:pathLst>
              <a:path h="135889">
                <a:moveTo>
                  <a:pt x="0" y="0"/>
                </a:moveTo>
                <a:lnTo>
                  <a:pt x="0" y="135885"/>
                </a:lnTo>
              </a:path>
            </a:pathLst>
          </a:custGeom>
          <a:ln w="14403">
            <a:solidFill>
              <a:srgbClr val="000000"/>
            </a:solidFill>
          </a:ln>
        </p:spPr>
        <p:txBody>
          <a:bodyPr wrap="square" lIns="0" tIns="0" rIns="0" bIns="0" rtlCol="0"/>
          <a:lstStyle/>
          <a:p>
            <a:endParaRPr/>
          </a:p>
        </p:txBody>
      </p:sp>
      <p:sp>
        <p:nvSpPr>
          <p:cNvPr id="37" name="object 37"/>
          <p:cNvSpPr/>
          <p:nvPr/>
        </p:nvSpPr>
        <p:spPr>
          <a:xfrm>
            <a:off x="4765809" y="4868907"/>
            <a:ext cx="0" cy="137795"/>
          </a:xfrm>
          <a:custGeom>
            <a:avLst/>
            <a:gdLst/>
            <a:ahLst/>
            <a:cxnLst/>
            <a:rect l="l" t="t" r="r" b="b"/>
            <a:pathLst>
              <a:path h="137795">
                <a:moveTo>
                  <a:pt x="0" y="0"/>
                </a:moveTo>
                <a:lnTo>
                  <a:pt x="0" y="137254"/>
                </a:lnTo>
              </a:path>
            </a:pathLst>
          </a:custGeom>
          <a:ln w="14403">
            <a:solidFill>
              <a:srgbClr val="000000"/>
            </a:solidFill>
          </a:ln>
        </p:spPr>
        <p:txBody>
          <a:bodyPr wrap="square" lIns="0" tIns="0" rIns="0" bIns="0" rtlCol="0"/>
          <a:lstStyle/>
          <a:p>
            <a:endParaRPr/>
          </a:p>
        </p:txBody>
      </p:sp>
      <p:sp>
        <p:nvSpPr>
          <p:cNvPr id="38" name="object 38"/>
          <p:cNvSpPr/>
          <p:nvPr/>
        </p:nvSpPr>
        <p:spPr>
          <a:xfrm>
            <a:off x="4765809" y="2981310"/>
            <a:ext cx="0" cy="264795"/>
          </a:xfrm>
          <a:custGeom>
            <a:avLst/>
            <a:gdLst/>
            <a:ahLst/>
            <a:cxnLst/>
            <a:rect l="l" t="t" r="r" b="b"/>
            <a:pathLst>
              <a:path h="264794">
                <a:moveTo>
                  <a:pt x="0" y="264794"/>
                </a:moveTo>
                <a:lnTo>
                  <a:pt x="0" y="0"/>
                </a:lnTo>
              </a:path>
            </a:pathLst>
          </a:custGeom>
          <a:ln w="14403">
            <a:solidFill>
              <a:srgbClr val="000000"/>
            </a:solidFill>
          </a:ln>
        </p:spPr>
        <p:txBody>
          <a:bodyPr wrap="square" lIns="0" tIns="0" rIns="0" bIns="0" rtlCol="0"/>
          <a:lstStyle/>
          <a:p>
            <a:endParaRPr/>
          </a:p>
        </p:txBody>
      </p:sp>
      <p:sp>
        <p:nvSpPr>
          <p:cNvPr id="39" name="object 39"/>
          <p:cNvSpPr/>
          <p:nvPr/>
        </p:nvSpPr>
        <p:spPr>
          <a:xfrm>
            <a:off x="4765809" y="2489790"/>
            <a:ext cx="0" cy="250825"/>
          </a:xfrm>
          <a:custGeom>
            <a:avLst/>
            <a:gdLst/>
            <a:ahLst/>
            <a:cxnLst/>
            <a:rect l="l" t="t" r="r" b="b"/>
            <a:pathLst>
              <a:path h="250825">
                <a:moveTo>
                  <a:pt x="0" y="250729"/>
                </a:moveTo>
                <a:lnTo>
                  <a:pt x="0" y="0"/>
                </a:lnTo>
              </a:path>
            </a:pathLst>
          </a:custGeom>
          <a:ln w="14403">
            <a:solidFill>
              <a:srgbClr val="000000"/>
            </a:solidFill>
          </a:ln>
        </p:spPr>
        <p:txBody>
          <a:bodyPr wrap="square" lIns="0" tIns="0" rIns="0" bIns="0" rtlCol="0"/>
          <a:lstStyle/>
          <a:p>
            <a:endParaRPr/>
          </a:p>
        </p:txBody>
      </p:sp>
      <p:sp>
        <p:nvSpPr>
          <p:cNvPr id="40" name="object 40"/>
          <p:cNvSpPr/>
          <p:nvPr/>
        </p:nvSpPr>
        <p:spPr>
          <a:xfrm>
            <a:off x="5096642" y="3434573"/>
            <a:ext cx="297180" cy="0"/>
          </a:xfrm>
          <a:custGeom>
            <a:avLst/>
            <a:gdLst/>
            <a:ahLst/>
            <a:cxnLst/>
            <a:rect l="l" t="t" r="r" b="b"/>
            <a:pathLst>
              <a:path w="297179">
                <a:moveTo>
                  <a:pt x="0" y="0"/>
                </a:moveTo>
                <a:lnTo>
                  <a:pt x="296930" y="0"/>
                </a:lnTo>
              </a:path>
            </a:pathLst>
          </a:custGeom>
          <a:ln w="14182">
            <a:solidFill>
              <a:srgbClr val="000000"/>
            </a:solidFill>
          </a:ln>
        </p:spPr>
        <p:txBody>
          <a:bodyPr wrap="square" lIns="0" tIns="0" rIns="0" bIns="0" rtlCol="0"/>
          <a:lstStyle/>
          <a:p>
            <a:endParaRPr/>
          </a:p>
        </p:txBody>
      </p:sp>
      <p:sp>
        <p:nvSpPr>
          <p:cNvPr id="41" name="object 41"/>
          <p:cNvSpPr/>
          <p:nvPr/>
        </p:nvSpPr>
        <p:spPr>
          <a:xfrm>
            <a:off x="4123189" y="3434573"/>
            <a:ext cx="311785" cy="0"/>
          </a:xfrm>
          <a:custGeom>
            <a:avLst/>
            <a:gdLst/>
            <a:ahLst/>
            <a:cxnLst/>
            <a:rect l="l" t="t" r="r" b="b"/>
            <a:pathLst>
              <a:path w="311785">
                <a:moveTo>
                  <a:pt x="311405" y="0"/>
                </a:moveTo>
                <a:lnTo>
                  <a:pt x="0" y="0"/>
                </a:lnTo>
              </a:path>
            </a:pathLst>
          </a:custGeom>
          <a:ln w="14182">
            <a:solidFill>
              <a:srgbClr val="000000"/>
            </a:solidFill>
          </a:ln>
        </p:spPr>
        <p:txBody>
          <a:bodyPr wrap="square" lIns="0" tIns="0" rIns="0" bIns="0" rtlCol="0"/>
          <a:lstStyle/>
          <a:p>
            <a:endParaRPr/>
          </a:p>
        </p:txBody>
      </p:sp>
      <p:sp>
        <p:nvSpPr>
          <p:cNvPr id="42" name="object 42"/>
          <p:cNvSpPr txBox="1"/>
          <p:nvPr/>
        </p:nvSpPr>
        <p:spPr>
          <a:xfrm>
            <a:off x="4685686" y="1181510"/>
            <a:ext cx="357505" cy="297180"/>
          </a:xfrm>
          <a:prstGeom prst="rect">
            <a:avLst/>
          </a:prstGeom>
        </p:spPr>
        <p:txBody>
          <a:bodyPr vert="horz" wrap="square" lIns="0" tIns="16510" rIns="0" bIns="0" rtlCol="0">
            <a:spAutoFit/>
          </a:bodyPr>
          <a:lstStyle/>
          <a:p>
            <a:pPr marL="12700">
              <a:lnSpc>
                <a:spcPct val="100000"/>
              </a:lnSpc>
              <a:spcBef>
                <a:spcPts val="130"/>
              </a:spcBef>
            </a:pPr>
            <a:r>
              <a:rPr sz="1750" spc="30" dirty="0">
                <a:latin typeface="Times New Roman"/>
                <a:cs typeface="Times New Roman"/>
              </a:rPr>
              <a:t>O</a:t>
            </a:r>
            <a:r>
              <a:rPr sz="1750" spc="35" dirty="0">
                <a:latin typeface="Times New Roman"/>
                <a:cs typeface="Times New Roman"/>
              </a:rPr>
              <a:t>H</a:t>
            </a:r>
            <a:endParaRPr sz="1750">
              <a:latin typeface="Times New Roman"/>
              <a:cs typeface="Times New Roman"/>
            </a:endParaRPr>
          </a:p>
        </p:txBody>
      </p:sp>
      <p:sp>
        <p:nvSpPr>
          <p:cNvPr id="43" name="object 43"/>
          <p:cNvSpPr txBox="1"/>
          <p:nvPr/>
        </p:nvSpPr>
        <p:spPr>
          <a:xfrm>
            <a:off x="5449630" y="1747855"/>
            <a:ext cx="102235" cy="297180"/>
          </a:xfrm>
          <a:prstGeom prst="rect">
            <a:avLst/>
          </a:prstGeom>
        </p:spPr>
        <p:txBody>
          <a:bodyPr vert="horz" wrap="square" lIns="0" tIns="16510" rIns="0" bIns="0" rtlCol="0">
            <a:spAutoFit/>
          </a:bodyPr>
          <a:lstStyle/>
          <a:p>
            <a:pPr marL="12700">
              <a:lnSpc>
                <a:spcPct val="100000"/>
              </a:lnSpc>
              <a:spcBef>
                <a:spcPts val="130"/>
              </a:spcBef>
            </a:pPr>
            <a:r>
              <a:rPr sz="1750" spc="15" dirty="0">
                <a:latin typeface="Times New Roman"/>
                <a:cs typeface="Times New Roman"/>
              </a:rPr>
              <a:t>I</a:t>
            </a:r>
            <a:endParaRPr sz="1750">
              <a:latin typeface="Times New Roman"/>
              <a:cs typeface="Times New Roman"/>
            </a:endParaRPr>
          </a:p>
        </p:txBody>
      </p:sp>
      <p:sp>
        <p:nvSpPr>
          <p:cNvPr id="44" name="object 44"/>
          <p:cNvSpPr txBox="1"/>
          <p:nvPr/>
        </p:nvSpPr>
        <p:spPr>
          <a:xfrm>
            <a:off x="4021733" y="1747855"/>
            <a:ext cx="102235" cy="297180"/>
          </a:xfrm>
          <a:prstGeom prst="rect">
            <a:avLst/>
          </a:prstGeom>
        </p:spPr>
        <p:txBody>
          <a:bodyPr vert="horz" wrap="square" lIns="0" tIns="16510" rIns="0" bIns="0" rtlCol="0">
            <a:spAutoFit/>
          </a:bodyPr>
          <a:lstStyle/>
          <a:p>
            <a:pPr marL="12700">
              <a:lnSpc>
                <a:spcPct val="100000"/>
              </a:lnSpc>
              <a:spcBef>
                <a:spcPts val="130"/>
              </a:spcBef>
            </a:pPr>
            <a:r>
              <a:rPr sz="1750" spc="15" dirty="0">
                <a:latin typeface="Times New Roman"/>
                <a:cs typeface="Times New Roman"/>
              </a:rPr>
              <a:t>I</a:t>
            </a:r>
            <a:endParaRPr sz="1750">
              <a:latin typeface="Times New Roman"/>
              <a:cs typeface="Times New Roman"/>
            </a:endParaRPr>
          </a:p>
        </p:txBody>
      </p:sp>
      <p:sp>
        <p:nvSpPr>
          <p:cNvPr id="45" name="object 45"/>
          <p:cNvSpPr/>
          <p:nvPr/>
        </p:nvSpPr>
        <p:spPr>
          <a:xfrm>
            <a:off x="4448879" y="1730850"/>
            <a:ext cx="330835" cy="188595"/>
          </a:xfrm>
          <a:custGeom>
            <a:avLst/>
            <a:gdLst/>
            <a:ahLst/>
            <a:cxnLst/>
            <a:rect l="l" t="t" r="r" b="b"/>
            <a:pathLst>
              <a:path w="330835" h="188594">
                <a:moveTo>
                  <a:pt x="330833" y="0"/>
                </a:moveTo>
                <a:lnTo>
                  <a:pt x="0" y="188469"/>
                </a:lnTo>
              </a:path>
            </a:pathLst>
          </a:custGeom>
          <a:ln w="14236">
            <a:solidFill>
              <a:srgbClr val="000000"/>
            </a:solidFill>
          </a:ln>
        </p:spPr>
        <p:txBody>
          <a:bodyPr wrap="square" lIns="0" tIns="0" rIns="0" bIns="0" rtlCol="0"/>
          <a:lstStyle/>
          <a:p>
            <a:endParaRPr/>
          </a:p>
        </p:txBody>
      </p:sp>
      <p:sp>
        <p:nvSpPr>
          <p:cNvPr id="46" name="object 46"/>
          <p:cNvSpPr/>
          <p:nvPr/>
        </p:nvSpPr>
        <p:spPr>
          <a:xfrm>
            <a:off x="4532112" y="1812802"/>
            <a:ext cx="225425" cy="129539"/>
          </a:xfrm>
          <a:custGeom>
            <a:avLst/>
            <a:gdLst/>
            <a:ahLst/>
            <a:cxnLst/>
            <a:rect l="l" t="t" r="r" b="b"/>
            <a:pathLst>
              <a:path w="225425" h="129539">
                <a:moveTo>
                  <a:pt x="224936" y="0"/>
                </a:moveTo>
                <a:lnTo>
                  <a:pt x="0" y="129021"/>
                </a:lnTo>
              </a:path>
            </a:pathLst>
          </a:custGeom>
          <a:ln w="14237">
            <a:solidFill>
              <a:srgbClr val="000000"/>
            </a:solidFill>
          </a:ln>
        </p:spPr>
        <p:txBody>
          <a:bodyPr wrap="square" lIns="0" tIns="0" rIns="0" bIns="0" rtlCol="0"/>
          <a:lstStyle/>
          <a:p>
            <a:endParaRPr/>
          </a:p>
        </p:txBody>
      </p:sp>
      <p:sp>
        <p:nvSpPr>
          <p:cNvPr id="47" name="object 47"/>
          <p:cNvSpPr/>
          <p:nvPr/>
        </p:nvSpPr>
        <p:spPr>
          <a:xfrm>
            <a:off x="4779713" y="1730850"/>
            <a:ext cx="331470" cy="188595"/>
          </a:xfrm>
          <a:custGeom>
            <a:avLst/>
            <a:gdLst/>
            <a:ahLst/>
            <a:cxnLst/>
            <a:rect l="l" t="t" r="r" b="b"/>
            <a:pathLst>
              <a:path w="331470" h="188594">
                <a:moveTo>
                  <a:pt x="331404" y="188469"/>
                </a:moveTo>
                <a:lnTo>
                  <a:pt x="0" y="0"/>
                </a:lnTo>
              </a:path>
            </a:pathLst>
          </a:custGeom>
          <a:ln w="14236">
            <a:solidFill>
              <a:srgbClr val="000000"/>
            </a:solidFill>
          </a:ln>
        </p:spPr>
        <p:txBody>
          <a:bodyPr wrap="square" lIns="0" tIns="0" rIns="0" bIns="0" rtlCol="0"/>
          <a:lstStyle/>
          <a:p>
            <a:endParaRPr/>
          </a:p>
        </p:txBody>
      </p:sp>
      <p:sp>
        <p:nvSpPr>
          <p:cNvPr id="48" name="object 48"/>
          <p:cNvSpPr/>
          <p:nvPr/>
        </p:nvSpPr>
        <p:spPr>
          <a:xfrm>
            <a:off x="5111117" y="1919320"/>
            <a:ext cx="0" cy="378460"/>
          </a:xfrm>
          <a:custGeom>
            <a:avLst/>
            <a:gdLst/>
            <a:ahLst/>
            <a:cxnLst/>
            <a:rect l="l" t="t" r="r" b="b"/>
            <a:pathLst>
              <a:path h="378460">
                <a:moveTo>
                  <a:pt x="0" y="377875"/>
                </a:moveTo>
                <a:lnTo>
                  <a:pt x="0" y="0"/>
                </a:lnTo>
              </a:path>
            </a:pathLst>
          </a:custGeom>
          <a:ln w="14403">
            <a:solidFill>
              <a:srgbClr val="000000"/>
            </a:solidFill>
          </a:ln>
        </p:spPr>
        <p:txBody>
          <a:bodyPr wrap="square" lIns="0" tIns="0" rIns="0" bIns="0" rtlCol="0"/>
          <a:lstStyle/>
          <a:p>
            <a:endParaRPr/>
          </a:p>
        </p:txBody>
      </p:sp>
      <p:sp>
        <p:nvSpPr>
          <p:cNvPr id="49" name="object 49"/>
          <p:cNvSpPr/>
          <p:nvPr/>
        </p:nvSpPr>
        <p:spPr>
          <a:xfrm>
            <a:off x="5049788" y="1980267"/>
            <a:ext cx="0" cy="256540"/>
          </a:xfrm>
          <a:custGeom>
            <a:avLst/>
            <a:gdLst/>
            <a:ahLst/>
            <a:cxnLst/>
            <a:rect l="l" t="t" r="r" b="b"/>
            <a:pathLst>
              <a:path h="256539">
                <a:moveTo>
                  <a:pt x="0" y="256167"/>
                </a:moveTo>
                <a:lnTo>
                  <a:pt x="0" y="0"/>
                </a:lnTo>
              </a:path>
            </a:pathLst>
          </a:custGeom>
          <a:ln w="14403">
            <a:solidFill>
              <a:srgbClr val="000000"/>
            </a:solidFill>
          </a:ln>
        </p:spPr>
        <p:txBody>
          <a:bodyPr wrap="square" lIns="0" tIns="0" rIns="0" bIns="0" rtlCol="0"/>
          <a:lstStyle/>
          <a:p>
            <a:endParaRPr/>
          </a:p>
        </p:txBody>
      </p:sp>
      <p:sp>
        <p:nvSpPr>
          <p:cNvPr id="50" name="object 50"/>
          <p:cNvSpPr/>
          <p:nvPr/>
        </p:nvSpPr>
        <p:spPr>
          <a:xfrm>
            <a:off x="4779713" y="2297195"/>
            <a:ext cx="331470" cy="189230"/>
          </a:xfrm>
          <a:custGeom>
            <a:avLst/>
            <a:gdLst/>
            <a:ahLst/>
            <a:cxnLst/>
            <a:rect l="l" t="t" r="r" b="b"/>
            <a:pathLst>
              <a:path w="331470" h="189230">
                <a:moveTo>
                  <a:pt x="0" y="188656"/>
                </a:moveTo>
                <a:lnTo>
                  <a:pt x="331404" y="0"/>
                </a:lnTo>
              </a:path>
            </a:pathLst>
          </a:custGeom>
          <a:ln w="14236">
            <a:solidFill>
              <a:srgbClr val="000000"/>
            </a:solidFill>
          </a:ln>
        </p:spPr>
        <p:txBody>
          <a:bodyPr wrap="square" lIns="0" tIns="0" rIns="0" bIns="0" rtlCol="0"/>
          <a:lstStyle/>
          <a:p>
            <a:endParaRPr/>
          </a:p>
        </p:txBody>
      </p:sp>
      <p:sp>
        <p:nvSpPr>
          <p:cNvPr id="51" name="object 51"/>
          <p:cNvSpPr/>
          <p:nvPr/>
        </p:nvSpPr>
        <p:spPr>
          <a:xfrm>
            <a:off x="4448879" y="2297195"/>
            <a:ext cx="330835" cy="189230"/>
          </a:xfrm>
          <a:custGeom>
            <a:avLst/>
            <a:gdLst/>
            <a:ahLst/>
            <a:cxnLst/>
            <a:rect l="l" t="t" r="r" b="b"/>
            <a:pathLst>
              <a:path w="330835" h="189230">
                <a:moveTo>
                  <a:pt x="0" y="0"/>
                </a:moveTo>
                <a:lnTo>
                  <a:pt x="330833" y="188656"/>
                </a:lnTo>
              </a:path>
            </a:pathLst>
          </a:custGeom>
          <a:ln w="14236">
            <a:solidFill>
              <a:srgbClr val="000000"/>
            </a:solidFill>
          </a:ln>
        </p:spPr>
        <p:txBody>
          <a:bodyPr wrap="square" lIns="0" tIns="0" rIns="0" bIns="0" rtlCol="0"/>
          <a:lstStyle/>
          <a:p>
            <a:endParaRPr/>
          </a:p>
        </p:txBody>
      </p:sp>
      <p:sp>
        <p:nvSpPr>
          <p:cNvPr id="52" name="object 52"/>
          <p:cNvSpPr/>
          <p:nvPr/>
        </p:nvSpPr>
        <p:spPr>
          <a:xfrm>
            <a:off x="4532112" y="2274879"/>
            <a:ext cx="225425" cy="128905"/>
          </a:xfrm>
          <a:custGeom>
            <a:avLst/>
            <a:gdLst/>
            <a:ahLst/>
            <a:cxnLst/>
            <a:rect l="l" t="t" r="r" b="b"/>
            <a:pathLst>
              <a:path w="225425" h="128905">
                <a:moveTo>
                  <a:pt x="0" y="0"/>
                </a:moveTo>
                <a:lnTo>
                  <a:pt x="224936" y="128459"/>
                </a:lnTo>
              </a:path>
            </a:pathLst>
          </a:custGeom>
          <a:ln w="14236">
            <a:solidFill>
              <a:srgbClr val="000000"/>
            </a:solidFill>
          </a:ln>
        </p:spPr>
        <p:txBody>
          <a:bodyPr wrap="square" lIns="0" tIns="0" rIns="0" bIns="0" rtlCol="0"/>
          <a:lstStyle/>
          <a:p>
            <a:endParaRPr/>
          </a:p>
        </p:txBody>
      </p:sp>
      <p:sp>
        <p:nvSpPr>
          <p:cNvPr id="53" name="object 53"/>
          <p:cNvSpPr/>
          <p:nvPr/>
        </p:nvSpPr>
        <p:spPr>
          <a:xfrm>
            <a:off x="4448879" y="1919320"/>
            <a:ext cx="0" cy="378460"/>
          </a:xfrm>
          <a:custGeom>
            <a:avLst/>
            <a:gdLst/>
            <a:ahLst/>
            <a:cxnLst/>
            <a:rect l="l" t="t" r="r" b="b"/>
            <a:pathLst>
              <a:path h="378460">
                <a:moveTo>
                  <a:pt x="0" y="0"/>
                </a:moveTo>
                <a:lnTo>
                  <a:pt x="0" y="377875"/>
                </a:lnTo>
              </a:path>
            </a:pathLst>
          </a:custGeom>
          <a:ln w="14403">
            <a:solidFill>
              <a:srgbClr val="000000"/>
            </a:solidFill>
          </a:ln>
        </p:spPr>
        <p:txBody>
          <a:bodyPr wrap="square" lIns="0" tIns="0" rIns="0" bIns="0" rtlCol="0"/>
          <a:lstStyle/>
          <a:p>
            <a:endParaRPr/>
          </a:p>
        </p:txBody>
      </p:sp>
      <p:sp>
        <p:nvSpPr>
          <p:cNvPr id="54" name="object 54"/>
          <p:cNvSpPr/>
          <p:nvPr/>
        </p:nvSpPr>
        <p:spPr>
          <a:xfrm>
            <a:off x="4779713" y="1466056"/>
            <a:ext cx="0" cy="264795"/>
          </a:xfrm>
          <a:custGeom>
            <a:avLst/>
            <a:gdLst/>
            <a:ahLst/>
            <a:cxnLst/>
            <a:rect l="l" t="t" r="r" b="b"/>
            <a:pathLst>
              <a:path h="264794">
                <a:moveTo>
                  <a:pt x="0" y="264794"/>
                </a:moveTo>
                <a:lnTo>
                  <a:pt x="0" y="0"/>
                </a:lnTo>
              </a:path>
            </a:pathLst>
          </a:custGeom>
          <a:ln w="14403">
            <a:solidFill>
              <a:srgbClr val="000000"/>
            </a:solidFill>
          </a:ln>
        </p:spPr>
        <p:txBody>
          <a:bodyPr wrap="square" lIns="0" tIns="0" rIns="0" bIns="0" rtlCol="0"/>
          <a:lstStyle/>
          <a:p>
            <a:endParaRPr/>
          </a:p>
        </p:txBody>
      </p:sp>
      <p:sp>
        <p:nvSpPr>
          <p:cNvPr id="55" name="object 55"/>
          <p:cNvSpPr/>
          <p:nvPr/>
        </p:nvSpPr>
        <p:spPr>
          <a:xfrm>
            <a:off x="5111117" y="1919320"/>
            <a:ext cx="297180" cy="0"/>
          </a:xfrm>
          <a:custGeom>
            <a:avLst/>
            <a:gdLst/>
            <a:ahLst/>
            <a:cxnLst/>
            <a:rect l="l" t="t" r="r" b="b"/>
            <a:pathLst>
              <a:path w="297179">
                <a:moveTo>
                  <a:pt x="0" y="0"/>
                </a:moveTo>
                <a:lnTo>
                  <a:pt x="296930" y="0"/>
                </a:lnTo>
              </a:path>
            </a:pathLst>
          </a:custGeom>
          <a:ln w="14182">
            <a:solidFill>
              <a:srgbClr val="000000"/>
            </a:solidFill>
          </a:ln>
        </p:spPr>
        <p:txBody>
          <a:bodyPr wrap="square" lIns="0" tIns="0" rIns="0" bIns="0" rtlCol="0"/>
          <a:lstStyle/>
          <a:p>
            <a:endParaRPr/>
          </a:p>
        </p:txBody>
      </p:sp>
      <p:sp>
        <p:nvSpPr>
          <p:cNvPr id="56" name="object 56"/>
          <p:cNvSpPr/>
          <p:nvPr/>
        </p:nvSpPr>
        <p:spPr>
          <a:xfrm>
            <a:off x="4137664" y="1919320"/>
            <a:ext cx="311785" cy="0"/>
          </a:xfrm>
          <a:custGeom>
            <a:avLst/>
            <a:gdLst/>
            <a:ahLst/>
            <a:cxnLst/>
            <a:rect l="l" t="t" r="r" b="b"/>
            <a:pathLst>
              <a:path w="311785">
                <a:moveTo>
                  <a:pt x="311215" y="0"/>
                </a:moveTo>
                <a:lnTo>
                  <a:pt x="0" y="0"/>
                </a:lnTo>
              </a:path>
            </a:pathLst>
          </a:custGeom>
          <a:ln w="14182">
            <a:solidFill>
              <a:srgbClr val="000000"/>
            </a:solidFill>
          </a:ln>
        </p:spPr>
        <p:txBody>
          <a:bodyPr wrap="square" lIns="0" tIns="0" rIns="0" bIns="0" rtlCol="0"/>
          <a:lstStyle/>
          <a:p>
            <a:endParaRPr/>
          </a:p>
        </p:txBody>
      </p:sp>
      <p:sp>
        <p:nvSpPr>
          <p:cNvPr id="57" name="object 57"/>
          <p:cNvSpPr txBox="1"/>
          <p:nvPr/>
        </p:nvSpPr>
        <p:spPr>
          <a:xfrm>
            <a:off x="8019158" y="4207930"/>
            <a:ext cx="431800" cy="297180"/>
          </a:xfrm>
          <a:prstGeom prst="rect">
            <a:avLst/>
          </a:prstGeom>
        </p:spPr>
        <p:txBody>
          <a:bodyPr vert="horz" wrap="square" lIns="0" tIns="16510" rIns="0" bIns="0" rtlCol="0">
            <a:spAutoFit/>
          </a:bodyPr>
          <a:lstStyle/>
          <a:p>
            <a:pPr marL="12700">
              <a:lnSpc>
                <a:spcPct val="100000"/>
              </a:lnSpc>
              <a:spcBef>
                <a:spcPts val="130"/>
              </a:spcBef>
            </a:pPr>
            <a:r>
              <a:rPr sz="1750" spc="35" dirty="0">
                <a:latin typeface="Times New Roman"/>
                <a:cs typeface="Times New Roman"/>
              </a:rPr>
              <a:t>CH</a:t>
            </a:r>
            <a:r>
              <a:rPr sz="1950" spc="37" baseline="-14957" dirty="0">
                <a:latin typeface="Times New Roman"/>
                <a:cs typeface="Times New Roman"/>
              </a:rPr>
              <a:t>2</a:t>
            </a:r>
            <a:endParaRPr sz="1950" baseline="-14957">
              <a:latin typeface="Times New Roman"/>
              <a:cs typeface="Times New Roman"/>
            </a:endParaRPr>
          </a:p>
        </p:txBody>
      </p:sp>
      <p:sp>
        <p:nvSpPr>
          <p:cNvPr id="58" name="object 58"/>
          <p:cNvSpPr txBox="1"/>
          <p:nvPr/>
        </p:nvSpPr>
        <p:spPr>
          <a:xfrm>
            <a:off x="7825838" y="4533676"/>
            <a:ext cx="1110615" cy="229235"/>
          </a:xfrm>
          <a:prstGeom prst="rect">
            <a:avLst/>
          </a:prstGeom>
        </p:spPr>
        <p:txBody>
          <a:bodyPr vert="horz" wrap="square" lIns="0" tIns="17145" rIns="0" bIns="0" rtlCol="0">
            <a:spAutoFit/>
          </a:bodyPr>
          <a:lstStyle/>
          <a:p>
            <a:pPr marL="12700">
              <a:lnSpc>
                <a:spcPct val="100000"/>
              </a:lnSpc>
              <a:spcBef>
                <a:spcPts val="135"/>
              </a:spcBef>
              <a:tabLst>
                <a:tab pos="203835" algn="l"/>
                <a:tab pos="381000" algn="l"/>
                <a:tab pos="565785" algn="l"/>
                <a:tab pos="1000125" algn="l"/>
              </a:tabLst>
            </a:pPr>
            <a:r>
              <a:rPr sz="1300" u="heavy" spc="5" dirty="0">
                <a:uFill>
                  <a:solidFill>
                    <a:srgbClr val="000000"/>
                  </a:solidFill>
                </a:uFill>
                <a:latin typeface="Times New Roman"/>
                <a:cs typeface="Times New Roman"/>
              </a:rPr>
              <a:t> 	</a:t>
            </a:r>
            <a:r>
              <a:rPr sz="1300" spc="5" dirty="0">
                <a:latin typeface="Times New Roman"/>
                <a:cs typeface="Times New Roman"/>
              </a:rPr>
              <a:t>	</a:t>
            </a:r>
            <a:r>
              <a:rPr sz="1300" u="heavy" spc="5" dirty="0">
                <a:uFill>
                  <a:solidFill>
                    <a:srgbClr val="000000"/>
                  </a:solidFill>
                </a:uFill>
                <a:latin typeface="Times New Roman"/>
                <a:cs typeface="Times New Roman"/>
              </a:rPr>
              <a:t> 	</a:t>
            </a:r>
            <a:r>
              <a:rPr sz="1300" spc="5" dirty="0">
                <a:latin typeface="Times New Roman"/>
                <a:cs typeface="Times New Roman"/>
              </a:rPr>
              <a:t>	</a:t>
            </a:r>
            <a:r>
              <a:rPr sz="1300" spc="25" dirty="0">
                <a:latin typeface="Times New Roman"/>
                <a:cs typeface="Times New Roman"/>
              </a:rPr>
              <a:t>+</a:t>
            </a:r>
            <a:endParaRPr sz="1300">
              <a:latin typeface="Times New Roman"/>
              <a:cs typeface="Times New Roman"/>
            </a:endParaRPr>
          </a:p>
        </p:txBody>
      </p:sp>
      <p:sp>
        <p:nvSpPr>
          <p:cNvPr id="59" name="object 59"/>
          <p:cNvSpPr txBox="1"/>
          <p:nvPr/>
        </p:nvSpPr>
        <p:spPr>
          <a:xfrm>
            <a:off x="7691181" y="4813653"/>
            <a:ext cx="1058545" cy="850265"/>
          </a:xfrm>
          <a:prstGeom prst="rect">
            <a:avLst/>
          </a:prstGeom>
        </p:spPr>
        <p:txBody>
          <a:bodyPr vert="horz" wrap="square" lIns="0" tIns="11430" rIns="0" bIns="0" rtlCol="0">
            <a:spAutoFit/>
          </a:bodyPr>
          <a:lstStyle/>
          <a:p>
            <a:pPr marL="12700" marR="5080" indent="327660">
              <a:lnSpc>
                <a:spcPct val="154600"/>
              </a:lnSpc>
              <a:spcBef>
                <a:spcPts val="90"/>
              </a:spcBef>
            </a:pPr>
            <a:r>
              <a:rPr sz="1750" spc="30" dirty="0">
                <a:latin typeface="Times New Roman"/>
                <a:cs typeface="Times New Roman"/>
              </a:rPr>
              <a:t>COO</a:t>
            </a:r>
            <a:r>
              <a:rPr sz="1950" spc="44" baseline="34188" dirty="0">
                <a:latin typeface="Times New Roman"/>
                <a:cs typeface="Times New Roman"/>
              </a:rPr>
              <a:t>-  </a:t>
            </a:r>
            <a:r>
              <a:rPr sz="1750" spc="15" dirty="0">
                <a:latin typeface="Times New Roman"/>
                <a:cs typeface="Times New Roman"/>
              </a:rPr>
              <a:t>3, </a:t>
            </a:r>
            <a:r>
              <a:rPr sz="1750" spc="10" dirty="0">
                <a:latin typeface="Times New Roman"/>
                <a:cs typeface="Times New Roman"/>
              </a:rPr>
              <a:t>5, 3' </a:t>
            </a:r>
            <a:r>
              <a:rPr sz="1750" spc="15" dirty="0">
                <a:latin typeface="Times New Roman"/>
                <a:cs typeface="Times New Roman"/>
              </a:rPr>
              <a:t>-</a:t>
            </a:r>
            <a:r>
              <a:rPr sz="1750" spc="-90" dirty="0">
                <a:latin typeface="Times New Roman"/>
                <a:cs typeface="Times New Roman"/>
              </a:rPr>
              <a:t> </a:t>
            </a:r>
            <a:r>
              <a:rPr sz="1750" spc="25" dirty="0">
                <a:latin typeface="Times New Roman"/>
                <a:cs typeface="Times New Roman"/>
              </a:rPr>
              <a:t>T</a:t>
            </a:r>
            <a:r>
              <a:rPr sz="1950" spc="37" baseline="-14957" dirty="0">
                <a:latin typeface="Times New Roman"/>
                <a:cs typeface="Times New Roman"/>
              </a:rPr>
              <a:t>3</a:t>
            </a:r>
            <a:endParaRPr sz="1950" baseline="-14957">
              <a:latin typeface="Times New Roman"/>
              <a:cs typeface="Times New Roman"/>
            </a:endParaRPr>
          </a:p>
        </p:txBody>
      </p:sp>
      <p:sp>
        <p:nvSpPr>
          <p:cNvPr id="60" name="object 60"/>
          <p:cNvSpPr txBox="1"/>
          <p:nvPr/>
        </p:nvSpPr>
        <p:spPr>
          <a:xfrm>
            <a:off x="7636709" y="4584455"/>
            <a:ext cx="1202690" cy="297180"/>
          </a:xfrm>
          <a:prstGeom prst="rect">
            <a:avLst/>
          </a:prstGeom>
        </p:spPr>
        <p:txBody>
          <a:bodyPr vert="horz" wrap="square" lIns="0" tIns="16510" rIns="0" bIns="0" rtlCol="0">
            <a:spAutoFit/>
          </a:bodyPr>
          <a:lstStyle/>
          <a:p>
            <a:pPr marL="12700">
              <a:lnSpc>
                <a:spcPct val="100000"/>
              </a:lnSpc>
              <a:spcBef>
                <a:spcPts val="130"/>
              </a:spcBef>
              <a:tabLst>
                <a:tab pos="394970" algn="l"/>
                <a:tab pos="770255" algn="l"/>
              </a:tabLst>
            </a:pPr>
            <a:r>
              <a:rPr sz="1750" spc="35" dirty="0">
                <a:latin typeface="Times New Roman"/>
                <a:cs typeface="Times New Roman"/>
              </a:rPr>
              <a:t>H	C	</a:t>
            </a:r>
            <a:r>
              <a:rPr sz="2625" spc="52" baseline="1587" dirty="0">
                <a:latin typeface="Times New Roman"/>
                <a:cs typeface="Times New Roman"/>
              </a:rPr>
              <a:t>NH</a:t>
            </a:r>
            <a:r>
              <a:rPr sz="1950" spc="37" baseline="-10683" dirty="0">
                <a:latin typeface="Times New Roman"/>
                <a:cs typeface="Times New Roman"/>
              </a:rPr>
              <a:t>3</a:t>
            </a:r>
            <a:endParaRPr sz="1950" baseline="-10683">
              <a:latin typeface="Times New Roman"/>
              <a:cs typeface="Times New Roman"/>
            </a:endParaRPr>
          </a:p>
        </p:txBody>
      </p:sp>
      <p:sp>
        <p:nvSpPr>
          <p:cNvPr id="61" name="object 61"/>
          <p:cNvSpPr txBox="1"/>
          <p:nvPr/>
        </p:nvSpPr>
        <p:spPr>
          <a:xfrm>
            <a:off x="8012110" y="2696764"/>
            <a:ext cx="191770" cy="297180"/>
          </a:xfrm>
          <a:prstGeom prst="rect">
            <a:avLst/>
          </a:prstGeom>
        </p:spPr>
        <p:txBody>
          <a:bodyPr vert="horz" wrap="square" lIns="0" tIns="16510" rIns="0" bIns="0" rtlCol="0">
            <a:spAutoFit/>
          </a:bodyPr>
          <a:lstStyle/>
          <a:p>
            <a:pPr marL="12700">
              <a:lnSpc>
                <a:spcPct val="100000"/>
              </a:lnSpc>
              <a:spcBef>
                <a:spcPts val="130"/>
              </a:spcBef>
            </a:pPr>
            <a:r>
              <a:rPr sz="1750" spc="35" dirty="0">
                <a:latin typeface="Times New Roman"/>
                <a:cs typeface="Times New Roman"/>
              </a:rPr>
              <a:t>O</a:t>
            </a:r>
            <a:endParaRPr sz="1750">
              <a:latin typeface="Times New Roman"/>
              <a:cs typeface="Times New Roman"/>
            </a:endParaRPr>
          </a:p>
        </p:txBody>
      </p:sp>
      <p:sp>
        <p:nvSpPr>
          <p:cNvPr id="62" name="object 62"/>
          <p:cNvSpPr txBox="1"/>
          <p:nvPr/>
        </p:nvSpPr>
        <p:spPr>
          <a:xfrm>
            <a:off x="8776436" y="3263109"/>
            <a:ext cx="102235" cy="297180"/>
          </a:xfrm>
          <a:prstGeom prst="rect">
            <a:avLst/>
          </a:prstGeom>
        </p:spPr>
        <p:txBody>
          <a:bodyPr vert="horz" wrap="square" lIns="0" tIns="16510" rIns="0" bIns="0" rtlCol="0">
            <a:spAutoFit/>
          </a:bodyPr>
          <a:lstStyle/>
          <a:p>
            <a:pPr marL="12700">
              <a:lnSpc>
                <a:spcPct val="100000"/>
              </a:lnSpc>
              <a:spcBef>
                <a:spcPts val="130"/>
              </a:spcBef>
            </a:pPr>
            <a:r>
              <a:rPr sz="1750" spc="15" dirty="0">
                <a:latin typeface="Times New Roman"/>
                <a:cs typeface="Times New Roman"/>
              </a:rPr>
              <a:t>I</a:t>
            </a:r>
            <a:endParaRPr sz="1750">
              <a:latin typeface="Times New Roman"/>
              <a:cs typeface="Times New Roman"/>
            </a:endParaRPr>
          </a:p>
        </p:txBody>
      </p:sp>
      <p:sp>
        <p:nvSpPr>
          <p:cNvPr id="63" name="object 63"/>
          <p:cNvSpPr txBox="1"/>
          <p:nvPr/>
        </p:nvSpPr>
        <p:spPr>
          <a:xfrm>
            <a:off x="7348159" y="3263109"/>
            <a:ext cx="102235" cy="297180"/>
          </a:xfrm>
          <a:prstGeom prst="rect">
            <a:avLst/>
          </a:prstGeom>
        </p:spPr>
        <p:txBody>
          <a:bodyPr vert="horz" wrap="square" lIns="0" tIns="16510" rIns="0" bIns="0" rtlCol="0">
            <a:spAutoFit/>
          </a:bodyPr>
          <a:lstStyle/>
          <a:p>
            <a:pPr marL="12700">
              <a:lnSpc>
                <a:spcPct val="100000"/>
              </a:lnSpc>
              <a:spcBef>
                <a:spcPts val="130"/>
              </a:spcBef>
            </a:pPr>
            <a:r>
              <a:rPr sz="1750" spc="15" dirty="0">
                <a:latin typeface="Times New Roman"/>
                <a:cs typeface="Times New Roman"/>
              </a:rPr>
              <a:t>I</a:t>
            </a:r>
            <a:endParaRPr sz="1750">
              <a:latin typeface="Times New Roman"/>
              <a:cs typeface="Times New Roman"/>
            </a:endParaRPr>
          </a:p>
        </p:txBody>
      </p:sp>
      <p:sp>
        <p:nvSpPr>
          <p:cNvPr id="64" name="object 64"/>
          <p:cNvSpPr/>
          <p:nvPr/>
        </p:nvSpPr>
        <p:spPr>
          <a:xfrm>
            <a:off x="7775305" y="3246104"/>
            <a:ext cx="331470" cy="188595"/>
          </a:xfrm>
          <a:custGeom>
            <a:avLst/>
            <a:gdLst/>
            <a:ahLst/>
            <a:cxnLst/>
            <a:rect l="l" t="t" r="r" b="b"/>
            <a:pathLst>
              <a:path w="331470" h="188595">
                <a:moveTo>
                  <a:pt x="331404" y="0"/>
                </a:moveTo>
                <a:lnTo>
                  <a:pt x="0" y="188469"/>
                </a:lnTo>
              </a:path>
            </a:pathLst>
          </a:custGeom>
          <a:ln w="14236">
            <a:solidFill>
              <a:srgbClr val="000000"/>
            </a:solidFill>
          </a:ln>
        </p:spPr>
        <p:txBody>
          <a:bodyPr wrap="square" lIns="0" tIns="0" rIns="0" bIns="0" rtlCol="0"/>
          <a:lstStyle/>
          <a:p>
            <a:endParaRPr/>
          </a:p>
        </p:txBody>
      </p:sp>
      <p:sp>
        <p:nvSpPr>
          <p:cNvPr id="65" name="object 65"/>
          <p:cNvSpPr/>
          <p:nvPr/>
        </p:nvSpPr>
        <p:spPr>
          <a:xfrm>
            <a:off x="7858537" y="3328056"/>
            <a:ext cx="225425" cy="129539"/>
          </a:xfrm>
          <a:custGeom>
            <a:avLst/>
            <a:gdLst/>
            <a:ahLst/>
            <a:cxnLst/>
            <a:rect l="l" t="t" r="r" b="b"/>
            <a:pathLst>
              <a:path w="225425" h="129539">
                <a:moveTo>
                  <a:pt x="225316" y="0"/>
                </a:moveTo>
                <a:lnTo>
                  <a:pt x="0" y="129021"/>
                </a:lnTo>
              </a:path>
            </a:pathLst>
          </a:custGeom>
          <a:ln w="14236">
            <a:solidFill>
              <a:srgbClr val="000000"/>
            </a:solidFill>
          </a:ln>
        </p:spPr>
        <p:txBody>
          <a:bodyPr wrap="square" lIns="0" tIns="0" rIns="0" bIns="0" rtlCol="0"/>
          <a:lstStyle/>
          <a:p>
            <a:endParaRPr/>
          </a:p>
        </p:txBody>
      </p:sp>
      <p:sp>
        <p:nvSpPr>
          <p:cNvPr id="66" name="object 66"/>
          <p:cNvSpPr/>
          <p:nvPr/>
        </p:nvSpPr>
        <p:spPr>
          <a:xfrm>
            <a:off x="8106709" y="3246104"/>
            <a:ext cx="331470" cy="188595"/>
          </a:xfrm>
          <a:custGeom>
            <a:avLst/>
            <a:gdLst/>
            <a:ahLst/>
            <a:cxnLst/>
            <a:rect l="l" t="t" r="r" b="b"/>
            <a:pathLst>
              <a:path w="331470" h="188595">
                <a:moveTo>
                  <a:pt x="331214" y="188469"/>
                </a:moveTo>
                <a:lnTo>
                  <a:pt x="0" y="0"/>
                </a:lnTo>
              </a:path>
            </a:pathLst>
          </a:custGeom>
          <a:ln w="14236">
            <a:solidFill>
              <a:srgbClr val="000000"/>
            </a:solidFill>
          </a:ln>
        </p:spPr>
        <p:txBody>
          <a:bodyPr wrap="square" lIns="0" tIns="0" rIns="0" bIns="0" rtlCol="0"/>
          <a:lstStyle/>
          <a:p>
            <a:endParaRPr/>
          </a:p>
        </p:txBody>
      </p:sp>
      <p:sp>
        <p:nvSpPr>
          <p:cNvPr id="67" name="object 67"/>
          <p:cNvSpPr/>
          <p:nvPr/>
        </p:nvSpPr>
        <p:spPr>
          <a:xfrm>
            <a:off x="8437923" y="3434573"/>
            <a:ext cx="0" cy="378460"/>
          </a:xfrm>
          <a:custGeom>
            <a:avLst/>
            <a:gdLst/>
            <a:ahLst/>
            <a:cxnLst/>
            <a:rect l="l" t="t" r="r" b="b"/>
            <a:pathLst>
              <a:path h="378460">
                <a:moveTo>
                  <a:pt x="0" y="377969"/>
                </a:moveTo>
                <a:lnTo>
                  <a:pt x="0" y="0"/>
                </a:lnTo>
              </a:path>
            </a:pathLst>
          </a:custGeom>
          <a:ln w="14403">
            <a:solidFill>
              <a:srgbClr val="000000"/>
            </a:solidFill>
          </a:ln>
        </p:spPr>
        <p:txBody>
          <a:bodyPr wrap="square" lIns="0" tIns="0" rIns="0" bIns="0" rtlCol="0"/>
          <a:lstStyle/>
          <a:p>
            <a:endParaRPr/>
          </a:p>
        </p:txBody>
      </p:sp>
      <p:sp>
        <p:nvSpPr>
          <p:cNvPr id="68" name="object 68"/>
          <p:cNvSpPr/>
          <p:nvPr/>
        </p:nvSpPr>
        <p:spPr>
          <a:xfrm>
            <a:off x="8376214" y="3495521"/>
            <a:ext cx="0" cy="256540"/>
          </a:xfrm>
          <a:custGeom>
            <a:avLst/>
            <a:gdLst/>
            <a:ahLst/>
            <a:cxnLst/>
            <a:rect l="l" t="t" r="r" b="b"/>
            <a:pathLst>
              <a:path h="256539">
                <a:moveTo>
                  <a:pt x="0" y="256167"/>
                </a:moveTo>
                <a:lnTo>
                  <a:pt x="0" y="0"/>
                </a:lnTo>
              </a:path>
            </a:pathLst>
          </a:custGeom>
          <a:ln w="14403">
            <a:solidFill>
              <a:srgbClr val="000000"/>
            </a:solidFill>
          </a:ln>
        </p:spPr>
        <p:txBody>
          <a:bodyPr wrap="square" lIns="0" tIns="0" rIns="0" bIns="0" rtlCol="0"/>
          <a:lstStyle/>
          <a:p>
            <a:endParaRPr/>
          </a:p>
        </p:txBody>
      </p:sp>
      <p:sp>
        <p:nvSpPr>
          <p:cNvPr id="69" name="object 69"/>
          <p:cNvSpPr/>
          <p:nvPr/>
        </p:nvSpPr>
        <p:spPr>
          <a:xfrm>
            <a:off x="8106709" y="3812543"/>
            <a:ext cx="331470" cy="188595"/>
          </a:xfrm>
          <a:custGeom>
            <a:avLst/>
            <a:gdLst/>
            <a:ahLst/>
            <a:cxnLst/>
            <a:rect l="l" t="t" r="r" b="b"/>
            <a:pathLst>
              <a:path w="331470" h="188595">
                <a:moveTo>
                  <a:pt x="0" y="188487"/>
                </a:moveTo>
                <a:lnTo>
                  <a:pt x="331214" y="0"/>
                </a:lnTo>
              </a:path>
            </a:pathLst>
          </a:custGeom>
          <a:ln w="14236">
            <a:solidFill>
              <a:srgbClr val="000000"/>
            </a:solidFill>
          </a:ln>
        </p:spPr>
        <p:txBody>
          <a:bodyPr wrap="square" lIns="0" tIns="0" rIns="0" bIns="0" rtlCol="0"/>
          <a:lstStyle/>
          <a:p>
            <a:endParaRPr/>
          </a:p>
        </p:txBody>
      </p:sp>
      <p:sp>
        <p:nvSpPr>
          <p:cNvPr id="70" name="object 70"/>
          <p:cNvSpPr/>
          <p:nvPr/>
        </p:nvSpPr>
        <p:spPr>
          <a:xfrm>
            <a:off x="7775305" y="3812543"/>
            <a:ext cx="331470" cy="188595"/>
          </a:xfrm>
          <a:custGeom>
            <a:avLst/>
            <a:gdLst/>
            <a:ahLst/>
            <a:cxnLst/>
            <a:rect l="l" t="t" r="r" b="b"/>
            <a:pathLst>
              <a:path w="331470" h="188595">
                <a:moveTo>
                  <a:pt x="0" y="0"/>
                </a:moveTo>
                <a:lnTo>
                  <a:pt x="331404" y="188487"/>
                </a:lnTo>
              </a:path>
            </a:pathLst>
          </a:custGeom>
          <a:ln w="14236">
            <a:solidFill>
              <a:srgbClr val="000000"/>
            </a:solidFill>
          </a:ln>
        </p:spPr>
        <p:txBody>
          <a:bodyPr wrap="square" lIns="0" tIns="0" rIns="0" bIns="0" rtlCol="0"/>
          <a:lstStyle/>
          <a:p>
            <a:endParaRPr/>
          </a:p>
        </p:txBody>
      </p:sp>
      <p:sp>
        <p:nvSpPr>
          <p:cNvPr id="71" name="object 71"/>
          <p:cNvSpPr/>
          <p:nvPr/>
        </p:nvSpPr>
        <p:spPr>
          <a:xfrm>
            <a:off x="7858537" y="3789570"/>
            <a:ext cx="225425" cy="129539"/>
          </a:xfrm>
          <a:custGeom>
            <a:avLst/>
            <a:gdLst/>
            <a:ahLst/>
            <a:cxnLst/>
            <a:rect l="l" t="t" r="r" b="b"/>
            <a:pathLst>
              <a:path w="225425" h="129539">
                <a:moveTo>
                  <a:pt x="0" y="0"/>
                </a:moveTo>
                <a:lnTo>
                  <a:pt x="225316" y="129096"/>
                </a:lnTo>
              </a:path>
            </a:pathLst>
          </a:custGeom>
          <a:ln w="14237">
            <a:solidFill>
              <a:srgbClr val="000000"/>
            </a:solidFill>
          </a:ln>
        </p:spPr>
        <p:txBody>
          <a:bodyPr wrap="square" lIns="0" tIns="0" rIns="0" bIns="0" rtlCol="0"/>
          <a:lstStyle/>
          <a:p>
            <a:endParaRPr/>
          </a:p>
        </p:txBody>
      </p:sp>
      <p:sp>
        <p:nvSpPr>
          <p:cNvPr id="72" name="object 72"/>
          <p:cNvSpPr/>
          <p:nvPr/>
        </p:nvSpPr>
        <p:spPr>
          <a:xfrm>
            <a:off x="7775305" y="3434573"/>
            <a:ext cx="0" cy="378460"/>
          </a:xfrm>
          <a:custGeom>
            <a:avLst/>
            <a:gdLst/>
            <a:ahLst/>
            <a:cxnLst/>
            <a:rect l="l" t="t" r="r" b="b"/>
            <a:pathLst>
              <a:path h="378460">
                <a:moveTo>
                  <a:pt x="0" y="0"/>
                </a:moveTo>
                <a:lnTo>
                  <a:pt x="0" y="377969"/>
                </a:lnTo>
              </a:path>
            </a:pathLst>
          </a:custGeom>
          <a:ln w="14403">
            <a:solidFill>
              <a:srgbClr val="000000"/>
            </a:solidFill>
          </a:ln>
        </p:spPr>
        <p:txBody>
          <a:bodyPr wrap="square" lIns="0" tIns="0" rIns="0" bIns="0" rtlCol="0"/>
          <a:lstStyle/>
          <a:p>
            <a:endParaRPr/>
          </a:p>
        </p:txBody>
      </p:sp>
      <p:sp>
        <p:nvSpPr>
          <p:cNvPr id="73" name="object 73"/>
          <p:cNvSpPr/>
          <p:nvPr/>
        </p:nvSpPr>
        <p:spPr>
          <a:xfrm>
            <a:off x="8106709" y="4001031"/>
            <a:ext cx="0" cy="250825"/>
          </a:xfrm>
          <a:custGeom>
            <a:avLst/>
            <a:gdLst/>
            <a:ahLst/>
            <a:cxnLst/>
            <a:rect l="l" t="t" r="r" b="b"/>
            <a:pathLst>
              <a:path h="250825">
                <a:moveTo>
                  <a:pt x="0" y="0"/>
                </a:moveTo>
                <a:lnTo>
                  <a:pt x="0" y="250710"/>
                </a:lnTo>
              </a:path>
            </a:pathLst>
          </a:custGeom>
          <a:ln w="14403">
            <a:solidFill>
              <a:srgbClr val="000000"/>
            </a:solidFill>
          </a:ln>
        </p:spPr>
        <p:txBody>
          <a:bodyPr wrap="square" lIns="0" tIns="0" rIns="0" bIns="0" rtlCol="0"/>
          <a:lstStyle/>
          <a:p>
            <a:endParaRPr/>
          </a:p>
        </p:txBody>
      </p:sp>
      <p:sp>
        <p:nvSpPr>
          <p:cNvPr id="74" name="object 74"/>
          <p:cNvSpPr/>
          <p:nvPr/>
        </p:nvSpPr>
        <p:spPr>
          <a:xfrm>
            <a:off x="8106709" y="4492382"/>
            <a:ext cx="0" cy="135890"/>
          </a:xfrm>
          <a:custGeom>
            <a:avLst/>
            <a:gdLst/>
            <a:ahLst/>
            <a:cxnLst/>
            <a:rect l="l" t="t" r="r" b="b"/>
            <a:pathLst>
              <a:path h="135889">
                <a:moveTo>
                  <a:pt x="0" y="0"/>
                </a:moveTo>
                <a:lnTo>
                  <a:pt x="0" y="135885"/>
                </a:lnTo>
              </a:path>
            </a:pathLst>
          </a:custGeom>
          <a:ln w="14403">
            <a:solidFill>
              <a:srgbClr val="000000"/>
            </a:solidFill>
          </a:ln>
        </p:spPr>
        <p:txBody>
          <a:bodyPr wrap="square" lIns="0" tIns="0" rIns="0" bIns="0" rtlCol="0"/>
          <a:lstStyle/>
          <a:p>
            <a:endParaRPr/>
          </a:p>
        </p:txBody>
      </p:sp>
      <p:sp>
        <p:nvSpPr>
          <p:cNvPr id="75" name="object 75"/>
          <p:cNvSpPr/>
          <p:nvPr/>
        </p:nvSpPr>
        <p:spPr>
          <a:xfrm>
            <a:off x="8106709" y="4868907"/>
            <a:ext cx="0" cy="137795"/>
          </a:xfrm>
          <a:custGeom>
            <a:avLst/>
            <a:gdLst/>
            <a:ahLst/>
            <a:cxnLst/>
            <a:rect l="l" t="t" r="r" b="b"/>
            <a:pathLst>
              <a:path h="137795">
                <a:moveTo>
                  <a:pt x="0" y="0"/>
                </a:moveTo>
                <a:lnTo>
                  <a:pt x="0" y="137254"/>
                </a:lnTo>
              </a:path>
            </a:pathLst>
          </a:custGeom>
          <a:ln w="14403">
            <a:solidFill>
              <a:srgbClr val="000000"/>
            </a:solidFill>
          </a:ln>
        </p:spPr>
        <p:txBody>
          <a:bodyPr wrap="square" lIns="0" tIns="0" rIns="0" bIns="0" rtlCol="0"/>
          <a:lstStyle/>
          <a:p>
            <a:endParaRPr/>
          </a:p>
        </p:txBody>
      </p:sp>
      <p:sp>
        <p:nvSpPr>
          <p:cNvPr id="76" name="object 76"/>
          <p:cNvSpPr/>
          <p:nvPr/>
        </p:nvSpPr>
        <p:spPr>
          <a:xfrm>
            <a:off x="8106709" y="2981310"/>
            <a:ext cx="0" cy="264795"/>
          </a:xfrm>
          <a:custGeom>
            <a:avLst/>
            <a:gdLst/>
            <a:ahLst/>
            <a:cxnLst/>
            <a:rect l="l" t="t" r="r" b="b"/>
            <a:pathLst>
              <a:path h="264794">
                <a:moveTo>
                  <a:pt x="0" y="264794"/>
                </a:moveTo>
                <a:lnTo>
                  <a:pt x="0" y="0"/>
                </a:lnTo>
              </a:path>
            </a:pathLst>
          </a:custGeom>
          <a:ln w="14403">
            <a:solidFill>
              <a:srgbClr val="000000"/>
            </a:solidFill>
          </a:ln>
        </p:spPr>
        <p:txBody>
          <a:bodyPr wrap="square" lIns="0" tIns="0" rIns="0" bIns="0" rtlCol="0"/>
          <a:lstStyle/>
          <a:p>
            <a:endParaRPr/>
          </a:p>
        </p:txBody>
      </p:sp>
      <p:sp>
        <p:nvSpPr>
          <p:cNvPr id="77" name="object 77"/>
          <p:cNvSpPr/>
          <p:nvPr/>
        </p:nvSpPr>
        <p:spPr>
          <a:xfrm>
            <a:off x="8106709" y="2489790"/>
            <a:ext cx="0" cy="250825"/>
          </a:xfrm>
          <a:custGeom>
            <a:avLst/>
            <a:gdLst/>
            <a:ahLst/>
            <a:cxnLst/>
            <a:rect l="l" t="t" r="r" b="b"/>
            <a:pathLst>
              <a:path h="250825">
                <a:moveTo>
                  <a:pt x="0" y="250729"/>
                </a:moveTo>
                <a:lnTo>
                  <a:pt x="0" y="0"/>
                </a:lnTo>
              </a:path>
            </a:pathLst>
          </a:custGeom>
          <a:ln w="14403">
            <a:solidFill>
              <a:srgbClr val="000000"/>
            </a:solidFill>
          </a:ln>
        </p:spPr>
        <p:txBody>
          <a:bodyPr wrap="square" lIns="0" tIns="0" rIns="0" bIns="0" rtlCol="0"/>
          <a:lstStyle/>
          <a:p>
            <a:endParaRPr/>
          </a:p>
        </p:txBody>
      </p:sp>
      <p:sp>
        <p:nvSpPr>
          <p:cNvPr id="78" name="object 78"/>
          <p:cNvSpPr/>
          <p:nvPr/>
        </p:nvSpPr>
        <p:spPr>
          <a:xfrm>
            <a:off x="8437923" y="3434573"/>
            <a:ext cx="297180" cy="0"/>
          </a:xfrm>
          <a:custGeom>
            <a:avLst/>
            <a:gdLst/>
            <a:ahLst/>
            <a:cxnLst/>
            <a:rect l="l" t="t" r="r" b="b"/>
            <a:pathLst>
              <a:path w="297179">
                <a:moveTo>
                  <a:pt x="0" y="0"/>
                </a:moveTo>
                <a:lnTo>
                  <a:pt x="296930" y="0"/>
                </a:lnTo>
              </a:path>
            </a:pathLst>
          </a:custGeom>
          <a:ln w="14182">
            <a:solidFill>
              <a:srgbClr val="000000"/>
            </a:solidFill>
          </a:ln>
        </p:spPr>
        <p:txBody>
          <a:bodyPr wrap="square" lIns="0" tIns="0" rIns="0" bIns="0" rtlCol="0"/>
          <a:lstStyle/>
          <a:p>
            <a:endParaRPr/>
          </a:p>
        </p:txBody>
      </p:sp>
      <p:sp>
        <p:nvSpPr>
          <p:cNvPr id="79" name="object 79"/>
          <p:cNvSpPr/>
          <p:nvPr/>
        </p:nvSpPr>
        <p:spPr>
          <a:xfrm>
            <a:off x="7464090" y="3434573"/>
            <a:ext cx="311785" cy="0"/>
          </a:xfrm>
          <a:custGeom>
            <a:avLst/>
            <a:gdLst/>
            <a:ahLst/>
            <a:cxnLst/>
            <a:rect l="l" t="t" r="r" b="b"/>
            <a:pathLst>
              <a:path w="311784">
                <a:moveTo>
                  <a:pt x="311215" y="0"/>
                </a:moveTo>
                <a:lnTo>
                  <a:pt x="0" y="0"/>
                </a:lnTo>
              </a:path>
            </a:pathLst>
          </a:custGeom>
          <a:ln w="14182">
            <a:solidFill>
              <a:srgbClr val="000000"/>
            </a:solidFill>
          </a:ln>
        </p:spPr>
        <p:txBody>
          <a:bodyPr wrap="square" lIns="0" tIns="0" rIns="0" bIns="0" rtlCol="0"/>
          <a:lstStyle/>
          <a:p>
            <a:endParaRPr/>
          </a:p>
        </p:txBody>
      </p:sp>
      <p:sp>
        <p:nvSpPr>
          <p:cNvPr id="80" name="object 80"/>
          <p:cNvSpPr txBox="1"/>
          <p:nvPr/>
        </p:nvSpPr>
        <p:spPr>
          <a:xfrm>
            <a:off x="8026586" y="1181510"/>
            <a:ext cx="358140" cy="297180"/>
          </a:xfrm>
          <a:prstGeom prst="rect">
            <a:avLst/>
          </a:prstGeom>
        </p:spPr>
        <p:txBody>
          <a:bodyPr vert="horz" wrap="square" lIns="0" tIns="16510" rIns="0" bIns="0" rtlCol="0">
            <a:spAutoFit/>
          </a:bodyPr>
          <a:lstStyle/>
          <a:p>
            <a:pPr marL="12700">
              <a:lnSpc>
                <a:spcPct val="100000"/>
              </a:lnSpc>
              <a:spcBef>
                <a:spcPts val="130"/>
              </a:spcBef>
            </a:pPr>
            <a:r>
              <a:rPr sz="1750" spc="35" dirty="0">
                <a:latin typeface="Times New Roman"/>
                <a:cs typeface="Times New Roman"/>
              </a:rPr>
              <a:t>OH</a:t>
            </a:r>
            <a:endParaRPr sz="1750">
              <a:latin typeface="Times New Roman"/>
              <a:cs typeface="Times New Roman"/>
            </a:endParaRPr>
          </a:p>
        </p:txBody>
      </p:sp>
      <p:sp>
        <p:nvSpPr>
          <p:cNvPr id="81" name="object 81"/>
          <p:cNvSpPr txBox="1"/>
          <p:nvPr/>
        </p:nvSpPr>
        <p:spPr>
          <a:xfrm>
            <a:off x="8790911" y="1747855"/>
            <a:ext cx="102235" cy="297180"/>
          </a:xfrm>
          <a:prstGeom prst="rect">
            <a:avLst/>
          </a:prstGeom>
        </p:spPr>
        <p:txBody>
          <a:bodyPr vert="horz" wrap="square" lIns="0" tIns="16510" rIns="0" bIns="0" rtlCol="0">
            <a:spAutoFit/>
          </a:bodyPr>
          <a:lstStyle/>
          <a:p>
            <a:pPr marL="12700">
              <a:lnSpc>
                <a:spcPct val="100000"/>
              </a:lnSpc>
              <a:spcBef>
                <a:spcPts val="130"/>
              </a:spcBef>
            </a:pPr>
            <a:r>
              <a:rPr sz="1750" spc="15" dirty="0">
                <a:latin typeface="Times New Roman"/>
                <a:cs typeface="Times New Roman"/>
              </a:rPr>
              <a:t>I</a:t>
            </a:r>
            <a:endParaRPr sz="1750">
              <a:latin typeface="Times New Roman"/>
              <a:cs typeface="Times New Roman"/>
            </a:endParaRPr>
          </a:p>
        </p:txBody>
      </p:sp>
      <p:sp>
        <p:nvSpPr>
          <p:cNvPr id="82" name="object 82"/>
          <p:cNvSpPr/>
          <p:nvPr/>
        </p:nvSpPr>
        <p:spPr>
          <a:xfrm>
            <a:off x="7789780" y="1730850"/>
            <a:ext cx="331470" cy="188595"/>
          </a:xfrm>
          <a:custGeom>
            <a:avLst/>
            <a:gdLst/>
            <a:ahLst/>
            <a:cxnLst/>
            <a:rect l="l" t="t" r="r" b="b"/>
            <a:pathLst>
              <a:path w="331470" h="188594">
                <a:moveTo>
                  <a:pt x="331214" y="0"/>
                </a:moveTo>
                <a:lnTo>
                  <a:pt x="0" y="188469"/>
                </a:lnTo>
              </a:path>
            </a:pathLst>
          </a:custGeom>
          <a:ln w="14236">
            <a:solidFill>
              <a:srgbClr val="000000"/>
            </a:solidFill>
          </a:ln>
        </p:spPr>
        <p:txBody>
          <a:bodyPr wrap="square" lIns="0" tIns="0" rIns="0" bIns="0" rtlCol="0"/>
          <a:lstStyle/>
          <a:p>
            <a:endParaRPr/>
          </a:p>
        </p:txBody>
      </p:sp>
      <p:sp>
        <p:nvSpPr>
          <p:cNvPr id="83" name="object 83"/>
          <p:cNvSpPr/>
          <p:nvPr/>
        </p:nvSpPr>
        <p:spPr>
          <a:xfrm>
            <a:off x="7873012" y="1812802"/>
            <a:ext cx="224790" cy="129539"/>
          </a:xfrm>
          <a:custGeom>
            <a:avLst/>
            <a:gdLst/>
            <a:ahLst/>
            <a:cxnLst/>
            <a:rect l="l" t="t" r="r" b="b"/>
            <a:pathLst>
              <a:path w="224790" h="129539">
                <a:moveTo>
                  <a:pt x="224745" y="0"/>
                </a:moveTo>
                <a:lnTo>
                  <a:pt x="0" y="129021"/>
                </a:lnTo>
              </a:path>
            </a:pathLst>
          </a:custGeom>
          <a:ln w="14237">
            <a:solidFill>
              <a:srgbClr val="000000"/>
            </a:solidFill>
          </a:ln>
        </p:spPr>
        <p:txBody>
          <a:bodyPr wrap="square" lIns="0" tIns="0" rIns="0" bIns="0" rtlCol="0"/>
          <a:lstStyle/>
          <a:p>
            <a:endParaRPr/>
          </a:p>
        </p:txBody>
      </p:sp>
      <p:sp>
        <p:nvSpPr>
          <p:cNvPr id="84" name="object 84"/>
          <p:cNvSpPr/>
          <p:nvPr/>
        </p:nvSpPr>
        <p:spPr>
          <a:xfrm>
            <a:off x="8120994" y="1730850"/>
            <a:ext cx="331470" cy="188595"/>
          </a:xfrm>
          <a:custGeom>
            <a:avLst/>
            <a:gdLst/>
            <a:ahLst/>
            <a:cxnLst/>
            <a:rect l="l" t="t" r="r" b="b"/>
            <a:pathLst>
              <a:path w="331470" h="188594">
                <a:moveTo>
                  <a:pt x="331404" y="188469"/>
                </a:moveTo>
                <a:lnTo>
                  <a:pt x="0" y="0"/>
                </a:lnTo>
              </a:path>
            </a:pathLst>
          </a:custGeom>
          <a:ln w="14236">
            <a:solidFill>
              <a:srgbClr val="000000"/>
            </a:solidFill>
          </a:ln>
        </p:spPr>
        <p:txBody>
          <a:bodyPr wrap="square" lIns="0" tIns="0" rIns="0" bIns="0" rtlCol="0"/>
          <a:lstStyle/>
          <a:p>
            <a:endParaRPr/>
          </a:p>
        </p:txBody>
      </p:sp>
      <p:sp>
        <p:nvSpPr>
          <p:cNvPr id="85" name="object 85"/>
          <p:cNvSpPr/>
          <p:nvPr/>
        </p:nvSpPr>
        <p:spPr>
          <a:xfrm>
            <a:off x="8452398" y="1919320"/>
            <a:ext cx="0" cy="378460"/>
          </a:xfrm>
          <a:custGeom>
            <a:avLst/>
            <a:gdLst/>
            <a:ahLst/>
            <a:cxnLst/>
            <a:rect l="l" t="t" r="r" b="b"/>
            <a:pathLst>
              <a:path h="378460">
                <a:moveTo>
                  <a:pt x="0" y="377875"/>
                </a:moveTo>
                <a:lnTo>
                  <a:pt x="0" y="0"/>
                </a:lnTo>
              </a:path>
            </a:pathLst>
          </a:custGeom>
          <a:ln w="14403">
            <a:solidFill>
              <a:srgbClr val="000000"/>
            </a:solidFill>
          </a:ln>
        </p:spPr>
        <p:txBody>
          <a:bodyPr wrap="square" lIns="0" tIns="0" rIns="0" bIns="0" rtlCol="0"/>
          <a:lstStyle/>
          <a:p>
            <a:endParaRPr/>
          </a:p>
        </p:txBody>
      </p:sp>
      <p:sp>
        <p:nvSpPr>
          <p:cNvPr id="86" name="object 86"/>
          <p:cNvSpPr/>
          <p:nvPr/>
        </p:nvSpPr>
        <p:spPr>
          <a:xfrm>
            <a:off x="8390498" y="1980267"/>
            <a:ext cx="0" cy="256540"/>
          </a:xfrm>
          <a:custGeom>
            <a:avLst/>
            <a:gdLst/>
            <a:ahLst/>
            <a:cxnLst/>
            <a:rect l="l" t="t" r="r" b="b"/>
            <a:pathLst>
              <a:path h="256539">
                <a:moveTo>
                  <a:pt x="0" y="256167"/>
                </a:moveTo>
                <a:lnTo>
                  <a:pt x="0" y="0"/>
                </a:lnTo>
              </a:path>
            </a:pathLst>
          </a:custGeom>
          <a:ln w="14403">
            <a:solidFill>
              <a:srgbClr val="000000"/>
            </a:solidFill>
          </a:ln>
        </p:spPr>
        <p:txBody>
          <a:bodyPr wrap="square" lIns="0" tIns="0" rIns="0" bIns="0" rtlCol="0"/>
          <a:lstStyle/>
          <a:p>
            <a:endParaRPr/>
          </a:p>
        </p:txBody>
      </p:sp>
      <p:sp>
        <p:nvSpPr>
          <p:cNvPr id="87" name="object 87"/>
          <p:cNvSpPr/>
          <p:nvPr/>
        </p:nvSpPr>
        <p:spPr>
          <a:xfrm>
            <a:off x="8120994" y="2297195"/>
            <a:ext cx="331470" cy="189230"/>
          </a:xfrm>
          <a:custGeom>
            <a:avLst/>
            <a:gdLst/>
            <a:ahLst/>
            <a:cxnLst/>
            <a:rect l="l" t="t" r="r" b="b"/>
            <a:pathLst>
              <a:path w="331470" h="189230">
                <a:moveTo>
                  <a:pt x="0" y="188656"/>
                </a:moveTo>
                <a:lnTo>
                  <a:pt x="331404" y="0"/>
                </a:lnTo>
              </a:path>
            </a:pathLst>
          </a:custGeom>
          <a:ln w="14236">
            <a:solidFill>
              <a:srgbClr val="000000"/>
            </a:solidFill>
          </a:ln>
        </p:spPr>
        <p:txBody>
          <a:bodyPr wrap="square" lIns="0" tIns="0" rIns="0" bIns="0" rtlCol="0"/>
          <a:lstStyle/>
          <a:p>
            <a:endParaRPr/>
          </a:p>
        </p:txBody>
      </p:sp>
      <p:sp>
        <p:nvSpPr>
          <p:cNvPr id="88" name="object 88"/>
          <p:cNvSpPr/>
          <p:nvPr/>
        </p:nvSpPr>
        <p:spPr>
          <a:xfrm>
            <a:off x="7789780" y="2297195"/>
            <a:ext cx="331470" cy="189230"/>
          </a:xfrm>
          <a:custGeom>
            <a:avLst/>
            <a:gdLst/>
            <a:ahLst/>
            <a:cxnLst/>
            <a:rect l="l" t="t" r="r" b="b"/>
            <a:pathLst>
              <a:path w="331470" h="189230">
                <a:moveTo>
                  <a:pt x="0" y="0"/>
                </a:moveTo>
                <a:lnTo>
                  <a:pt x="331214" y="188656"/>
                </a:lnTo>
              </a:path>
            </a:pathLst>
          </a:custGeom>
          <a:ln w="14236">
            <a:solidFill>
              <a:srgbClr val="000000"/>
            </a:solidFill>
          </a:ln>
        </p:spPr>
        <p:txBody>
          <a:bodyPr wrap="square" lIns="0" tIns="0" rIns="0" bIns="0" rtlCol="0"/>
          <a:lstStyle/>
          <a:p>
            <a:endParaRPr/>
          </a:p>
        </p:txBody>
      </p:sp>
      <p:sp>
        <p:nvSpPr>
          <p:cNvPr id="89" name="object 89"/>
          <p:cNvSpPr/>
          <p:nvPr/>
        </p:nvSpPr>
        <p:spPr>
          <a:xfrm>
            <a:off x="7873012" y="2274879"/>
            <a:ext cx="224790" cy="128905"/>
          </a:xfrm>
          <a:custGeom>
            <a:avLst/>
            <a:gdLst/>
            <a:ahLst/>
            <a:cxnLst/>
            <a:rect l="l" t="t" r="r" b="b"/>
            <a:pathLst>
              <a:path w="224790" h="128905">
                <a:moveTo>
                  <a:pt x="0" y="0"/>
                </a:moveTo>
                <a:lnTo>
                  <a:pt x="224745" y="128459"/>
                </a:lnTo>
              </a:path>
            </a:pathLst>
          </a:custGeom>
          <a:ln w="14236">
            <a:solidFill>
              <a:srgbClr val="000000"/>
            </a:solidFill>
          </a:ln>
        </p:spPr>
        <p:txBody>
          <a:bodyPr wrap="square" lIns="0" tIns="0" rIns="0" bIns="0" rtlCol="0"/>
          <a:lstStyle/>
          <a:p>
            <a:endParaRPr/>
          </a:p>
        </p:txBody>
      </p:sp>
      <p:sp>
        <p:nvSpPr>
          <p:cNvPr id="90" name="object 90"/>
          <p:cNvSpPr/>
          <p:nvPr/>
        </p:nvSpPr>
        <p:spPr>
          <a:xfrm>
            <a:off x="7789780" y="1919320"/>
            <a:ext cx="0" cy="378460"/>
          </a:xfrm>
          <a:custGeom>
            <a:avLst/>
            <a:gdLst/>
            <a:ahLst/>
            <a:cxnLst/>
            <a:rect l="l" t="t" r="r" b="b"/>
            <a:pathLst>
              <a:path h="378460">
                <a:moveTo>
                  <a:pt x="0" y="0"/>
                </a:moveTo>
                <a:lnTo>
                  <a:pt x="0" y="377875"/>
                </a:lnTo>
              </a:path>
            </a:pathLst>
          </a:custGeom>
          <a:ln w="14403">
            <a:solidFill>
              <a:srgbClr val="000000"/>
            </a:solidFill>
          </a:ln>
        </p:spPr>
        <p:txBody>
          <a:bodyPr wrap="square" lIns="0" tIns="0" rIns="0" bIns="0" rtlCol="0"/>
          <a:lstStyle/>
          <a:p>
            <a:endParaRPr/>
          </a:p>
        </p:txBody>
      </p:sp>
      <p:sp>
        <p:nvSpPr>
          <p:cNvPr id="91" name="object 91"/>
          <p:cNvSpPr/>
          <p:nvPr/>
        </p:nvSpPr>
        <p:spPr>
          <a:xfrm>
            <a:off x="8120994" y="1466056"/>
            <a:ext cx="0" cy="264795"/>
          </a:xfrm>
          <a:custGeom>
            <a:avLst/>
            <a:gdLst/>
            <a:ahLst/>
            <a:cxnLst/>
            <a:rect l="l" t="t" r="r" b="b"/>
            <a:pathLst>
              <a:path h="264794">
                <a:moveTo>
                  <a:pt x="0" y="264794"/>
                </a:moveTo>
                <a:lnTo>
                  <a:pt x="0" y="0"/>
                </a:lnTo>
              </a:path>
            </a:pathLst>
          </a:custGeom>
          <a:ln w="14403">
            <a:solidFill>
              <a:srgbClr val="000000"/>
            </a:solidFill>
          </a:ln>
        </p:spPr>
        <p:txBody>
          <a:bodyPr wrap="square" lIns="0" tIns="0" rIns="0" bIns="0" rtlCol="0"/>
          <a:lstStyle/>
          <a:p>
            <a:endParaRPr/>
          </a:p>
        </p:txBody>
      </p:sp>
      <p:sp>
        <p:nvSpPr>
          <p:cNvPr id="92" name="object 92"/>
          <p:cNvSpPr/>
          <p:nvPr/>
        </p:nvSpPr>
        <p:spPr>
          <a:xfrm>
            <a:off x="8452398" y="1919320"/>
            <a:ext cx="296545" cy="0"/>
          </a:xfrm>
          <a:custGeom>
            <a:avLst/>
            <a:gdLst/>
            <a:ahLst/>
            <a:cxnLst/>
            <a:rect l="l" t="t" r="r" b="b"/>
            <a:pathLst>
              <a:path w="296545">
                <a:moveTo>
                  <a:pt x="0" y="0"/>
                </a:moveTo>
                <a:lnTo>
                  <a:pt x="296359" y="0"/>
                </a:lnTo>
              </a:path>
            </a:pathLst>
          </a:custGeom>
          <a:ln w="14182">
            <a:solidFill>
              <a:srgbClr val="000000"/>
            </a:solidFill>
          </a:ln>
        </p:spPr>
        <p:txBody>
          <a:bodyPr wrap="square" lIns="0" tIns="0" rIns="0" bIns="0" rtlCol="0"/>
          <a:lstStyle/>
          <a:p>
            <a:endParaRPr/>
          </a:p>
        </p:txBody>
      </p:sp>
      <p:sp>
        <p:nvSpPr>
          <p:cNvPr id="93" name="object 93"/>
          <p:cNvSpPr txBox="1"/>
          <p:nvPr/>
        </p:nvSpPr>
        <p:spPr>
          <a:xfrm>
            <a:off x="950033" y="4165379"/>
            <a:ext cx="431800" cy="297180"/>
          </a:xfrm>
          <a:prstGeom prst="rect">
            <a:avLst/>
          </a:prstGeom>
        </p:spPr>
        <p:txBody>
          <a:bodyPr vert="horz" wrap="square" lIns="0" tIns="16510" rIns="0" bIns="0" rtlCol="0">
            <a:spAutoFit/>
          </a:bodyPr>
          <a:lstStyle/>
          <a:p>
            <a:pPr marL="12700">
              <a:lnSpc>
                <a:spcPct val="100000"/>
              </a:lnSpc>
              <a:spcBef>
                <a:spcPts val="130"/>
              </a:spcBef>
            </a:pPr>
            <a:r>
              <a:rPr sz="1750" spc="35" dirty="0">
                <a:latin typeface="Times New Roman"/>
                <a:cs typeface="Times New Roman"/>
              </a:rPr>
              <a:t>CH</a:t>
            </a:r>
            <a:r>
              <a:rPr sz="1950" spc="37" baseline="-14957" dirty="0">
                <a:latin typeface="Times New Roman"/>
                <a:cs typeface="Times New Roman"/>
              </a:rPr>
              <a:t>2</a:t>
            </a:r>
            <a:endParaRPr sz="1950" baseline="-14957">
              <a:latin typeface="Times New Roman"/>
              <a:cs typeface="Times New Roman"/>
            </a:endParaRPr>
          </a:p>
        </p:txBody>
      </p:sp>
      <p:sp>
        <p:nvSpPr>
          <p:cNvPr id="94" name="object 94"/>
          <p:cNvSpPr txBox="1"/>
          <p:nvPr/>
        </p:nvSpPr>
        <p:spPr>
          <a:xfrm>
            <a:off x="1658610" y="4632505"/>
            <a:ext cx="111760" cy="229235"/>
          </a:xfrm>
          <a:prstGeom prst="rect">
            <a:avLst/>
          </a:prstGeom>
        </p:spPr>
        <p:txBody>
          <a:bodyPr vert="horz" wrap="square" lIns="0" tIns="17145" rIns="0" bIns="0" rtlCol="0">
            <a:spAutoFit/>
          </a:bodyPr>
          <a:lstStyle/>
          <a:p>
            <a:pPr marL="12700">
              <a:lnSpc>
                <a:spcPct val="100000"/>
              </a:lnSpc>
              <a:spcBef>
                <a:spcPts val="135"/>
              </a:spcBef>
            </a:pPr>
            <a:r>
              <a:rPr sz="1300" spc="25" dirty="0">
                <a:latin typeface="Times New Roman"/>
                <a:cs typeface="Times New Roman"/>
              </a:rPr>
              <a:t>3</a:t>
            </a:r>
            <a:endParaRPr sz="1300">
              <a:latin typeface="Times New Roman"/>
              <a:cs typeface="Times New Roman"/>
            </a:endParaRPr>
          </a:p>
        </p:txBody>
      </p:sp>
      <p:sp>
        <p:nvSpPr>
          <p:cNvPr id="95" name="object 95"/>
          <p:cNvSpPr txBox="1"/>
          <p:nvPr/>
        </p:nvSpPr>
        <p:spPr>
          <a:xfrm>
            <a:off x="607600" y="4785319"/>
            <a:ext cx="1205865" cy="821690"/>
          </a:xfrm>
          <a:prstGeom prst="rect">
            <a:avLst/>
          </a:prstGeom>
        </p:spPr>
        <p:txBody>
          <a:bodyPr vert="horz" wrap="square" lIns="0" tIns="142875" rIns="0" bIns="0" rtlCol="0">
            <a:spAutoFit/>
          </a:bodyPr>
          <a:lstStyle/>
          <a:p>
            <a:pPr marL="48260" algn="ctr">
              <a:lnSpc>
                <a:spcPct val="100000"/>
              </a:lnSpc>
              <a:spcBef>
                <a:spcPts val="1125"/>
              </a:spcBef>
            </a:pPr>
            <a:r>
              <a:rPr sz="1750" spc="30" dirty="0">
                <a:latin typeface="Times New Roman"/>
                <a:cs typeface="Times New Roman"/>
              </a:rPr>
              <a:t>COO</a:t>
            </a:r>
            <a:r>
              <a:rPr sz="1950" spc="44" baseline="34188" dirty="0">
                <a:latin typeface="Times New Roman"/>
                <a:cs typeface="Times New Roman"/>
              </a:rPr>
              <a:t>-</a:t>
            </a:r>
            <a:endParaRPr sz="1950" baseline="34188">
              <a:latin typeface="Times New Roman"/>
              <a:cs typeface="Times New Roman"/>
            </a:endParaRPr>
          </a:p>
          <a:p>
            <a:pPr algn="ctr">
              <a:lnSpc>
                <a:spcPct val="100000"/>
              </a:lnSpc>
              <a:spcBef>
                <a:spcPts val="1035"/>
              </a:spcBef>
            </a:pPr>
            <a:r>
              <a:rPr sz="1750" spc="15" dirty="0">
                <a:latin typeface="Times New Roman"/>
                <a:cs typeface="Times New Roman"/>
              </a:rPr>
              <a:t>3, </a:t>
            </a:r>
            <a:r>
              <a:rPr sz="1750" spc="10" dirty="0">
                <a:latin typeface="Times New Roman"/>
                <a:cs typeface="Times New Roman"/>
              </a:rPr>
              <a:t>3', 5' </a:t>
            </a:r>
            <a:r>
              <a:rPr sz="1750" spc="15" dirty="0">
                <a:latin typeface="Times New Roman"/>
                <a:cs typeface="Times New Roman"/>
              </a:rPr>
              <a:t>-</a:t>
            </a:r>
            <a:r>
              <a:rPr sz="1750" spc="-85" dirty="0">
                <a:latin typeface="Times New Roman"/>
                <a:cs typeface="Times New Roman"/>
              </a:rPr>
              <a:t> </a:t>
            </a:r>
            <a:r>
              <a:rPr sz="1750" spc="25" dirty="0">
                <a:latin typeface="Times New Roman"/>
                <a:cs typeface="Times New Roman"/>
              </a:rPr>
              <a:t>rT3</a:t>
            </a:r>
            <a:endParaRPr sz="1750">
              <a:latin typeface="Times New Roman"/>
              <a:cs typeface="Times New Roman"/>
            </a:endParaRPr>
          </a:p>
        </p:txBody>
      </p:sp>
      <p:sp>
        <p:nvSpPr>
          <p:cNvPr id="96" name="object 96"/>
          <p:cNvSpPr txBox="1"/>
          <p:nvPr/>
        </p:nvSpPr>
        <p:spPr>
          <a:xfrm>
            <a:off x="567641" y="4541904"/>
            <a:ext cx="1299845" cy="297180"/>
          </a:xfrm>
          <a:prstGeom prst="rect">
            <a:avLst/>
          </a:prstGeom>
        </p:spPr>
        <p:txBody>
          <a:bodyPr vert="horz" wrap="square" lIns="0" tIns="16510" rIns="0" bIns="0" rtlCol="0">
            <a:spAutoFit/>
          </a:bodyPr>
          <a:lstStyle/>
          <a:p>
            <a:pPr marL="12700">
              <a:lnSpc>
                <a:spcPct val="100000"/>
              </a:lnSpc>
              <a:spcBef>
                <a:spcPts val="130"/>
              </a:spcBef>
              <a:tabLst>
                <a:tab pos="394970" algn="l"/>
                <a:tab pos="770890" algn="l"/>
              </a:tabLst>
            </a:pPr>
            <a:r>
              <a:rPr sz="1750" spc="35" dirty="0">
                <a:latin typeface="Times New Roman"/>
                <a:cs typeface="Times New Roman"/>
              </a:rPr>
              <a:t>H	C	</a:t>
            </a:r>
            <a:r>
              <a:rPr sz="2625" spc="52" baseline="1587" dirty="0">
                <a:latin typeface="Times New Roman"/>
                <a:cs typeface="Times New Roman"/>
              </a:rPr>
              <a:t>NH</a:t>
            </a:r>
            <a:r>
              <a:rPr sz="2625" spc="225" baseline="1587" dirty="0">
                <a:latin typeface="Times New Roman"/>
                <a:cs typeface="Times New Roman"/>
              </a:rPr>
              <a:t> </a:t>
            </a:r>
            <a:r>
              <a:rPr sz="1950" spc="37" baseline="36324" dirty="0">
                <a:latin typeface="Times New Roman"/>
                <a:cs typeface="Times New Roman"/>
              </a:rPr>
              <a:t>+</a:t>
            </a:r>
            <a:endParaRPr sz="1950" baseline="36324">
              <a:latin typeface="Times New Roman"/>
              <a:cs typeface="Times New Roman"/>
            </a:endParaRPr>
          </a:p>
        </p:txBody>
      </p:sp>
      <p:sp>
        <p:nvSpPr>
          <p:cNvPr id="97" name="object 97"/>
          <p:cNvSpPr txBox="1"/>
          <p:nvPr/>
        </p:nvSpPr>
        <p:spPr>
          <a:xfrm>
            <a:off x="943062" y="2654195"/>
            <a:ext cx="191770" cy="297180"/>
          </a:xfrm>
          <a:prstGeom prst="rect">
            <a:avLst/>
          </a:prstGeom>
        </p:spPr>
        <p:txBody>
          <a:bodyPr vert="horz" wrap="square" lIns="0" tIns="16510" rIns="0" bIns="0" rtlCol="0">
            <a:spAutoFit/>
          </a:bodyPr>
          <a:lstStyle/>
          <a:p>
            <a:pPr marL="12700">
              <a:lnSpc>
                <a:spcPct val="100000"/>
              </a:lnSpc>
              <a:spcBef>
                <a:spcPts val="130"/>
              </a:spcBef>
            </a:pPr>
            <a:r>
              <a:rPr sz="1750" spc="35" dirty="0">
                <a:latin typeface="Times New Roman"/>
                <a:cs typeface="Times New Roman"/>
              </a:rPr>
              <a:t>O</a:t>
            </a:r>
            <a:endParaRPr sz="1750">
              <a:latin typeface="Times New Roman"/>
              <a:cs typeface="Times New Roman"/>
            </a:endParaRPr>
          </a:p>
        </p:txBody>
      </p:sp>
      <p:sp>
        <p:nvSpPr>
          <p:cNvPr id="98" name="object 98"/>
          <p:cNvSpPr txBox="1"/>
          <p:nvPr/>
        </p:nvSpPr>
        <p:spPr>
          <a:xfrm>
            <a:off x="1707406" y="3220727"/>
            <a:ext cx="102235" cy="297180"/>
          </a:xfrm>
          <a:prstGeom prst="rect">
            <a:avLst/>
          </a:prstGeom>
        </p:spPr>
        <p:txBody>
          <a:bodyPr vert="horz" wrap="square" lIns="0" tIns="16510" rIns="0" bIns="0" rtlCol="0">
            <a:spAutoFit/>
          </a:bodyPr>
          <a:lstStyle/>
          <a:p>
            <a:pPr marL="12700">
              <a:lnSpc>
                <a:spcPct val="100000"/>
              </a:lnSpc>
              <a:spcBef>
                <a:spcPts val="130"/>
              </a:spcBef>
            </a:pPr>
            <a:r>
              <a:rPr sz="1750" spc="15" dirty="0">
                <a:latin typeface="Times New Roman"/>
                <a:cs typeface="Times New Roman"/>
              </a:rPr>
              <a:t>I</a:t>
            </a:r>
            <a:endParaRPr sz="1750">
              <a:latin typeface="Times New Roman"/>
              <a:cs typeface="Times New Roman"/>
            </a:endParaRPr>
          </a:p>
        </p:txBody>
      </p:sp>
      <p:sp>
        <p:nvSpPr>
          <p:cNvPr id="99" name="object 99"/>
          <p:cNvSpPr/>
          <p:nvPr/>
        </p:nvSpPr>
        <p:spPr>
          <a:xfrm>
            <a:off x="706256" y="3203535"/>
            <a:ext cx="331470" cy="188595"/>
          </a:xfrm>
          <a:custGeom>
            <a:avLst/>
            <a:gdLst/>
            <a:ahLst/>
            <a:cxnLst/>
            <a:rect l="l" t="t" r="r" b="b"/>
            <a:pathLst>
              <a:path w="331469" h="188595">
                <a:moveTo>
                  <a:pt x="331290" y="0"/>
                </a:moveTo>
                <a:lnTo>
                  <a:pt x="0" y="188469"/>
                </a:lnTo>
              </a:path>
            </a:pathLst>
          </a:custGeom>
          <a:ln w="14236">
            <a:solidFill>
              <a:srgbClr val="000000"/>
            </a:solidFill>
          </a:ln>
        </p:spPr>
        <p:txBody>
          <a:bodyPr wrap="square" lIns="0" tIns="0" rIns="0" bIns="0" rtlCol="0"/>
          <a:lstStyle/>
          <a:p>
            <a:endParaRPr/>
          </a:p>
        </p:txBody>
      </p:sp>
      <p:sp>
        <p:nvSpPr>
          <p:cNvPr id="100" name="object 100"/>
          <p:cNvSpPr/>
          <p:nvPr/>
        </p:nvSpPr>
        <p:spPr>
          <a:xfrm>
            <a:off x="789431" y="3285861"/>
            <a:ext cx="225425" cy="128905"/>
          </a:xfrm>
          <a:custGeom>
            <a:avLst/>
            <a:gdLst/>
            <a:ahLst/>
            <a:cxnLst/>
            <a:rect l="l" t="t" r="r" b="b"/>
            <a:pathLst>
              <a:path w="225425" h="128904">
                <a:moveTo>
                  <a:pt x="225336" y="0"/>
                </a:moveTo>
                <a:lnTo>
                  <a:pt x="0" y="128646"/>
                </a:lnTo>
              </a:path>
            </a:pathLst>
          </a:custGeom>
          <a:ln w="14236">
            <a:solidFill>
              <a:srgbClr val="000000"/>
            </a:solidFill>
          </a:ln>
        </p:spPr>
        <p:txBody>
          <a:bodyPr wrap="square" lIns="0" tIns="0" rIns="0" bIns="0" rtlCol="0"/>
          <a:lstStyle/>
          <a:p>
            <a:endParaRPr/>
          </a:p>
        </p:txBody>
      </p:sp>
      <p:sp>
        <p:nvSpPr>
          <p:cNvPr id="101" name="object 101"/>
          <p:cNvSpPr/>
          <p:nvPr/>
        </p:nvSpPr>
        <p:spPr>
          <a:xfrm>
            <a:off x="1037546" y="3203535"/>
            <a:ext cx="331470" cy="188595"/>
          </a:xfrm>
          <a:custGeom>
            <a:avLst/>
            <a:gdLst/>
            <a:ahLst/>
            <a:cxnLst/>
            <a:rect l="l" t="t" r="r" b="b"/>
            <a:pathLst>
              <a:path w="331469" h="188595">
                <a:moveTo>
                  <a:pt x="331290" y="188469"/>
                </a:moveTo>
                <a:lnTo>
                  <a:pt x="0" y="0"/>
                </a:lnTo>
              </a:path>
            </a:pathLst>
          </a:custGeom>
          <a:ln w="14236">
            <a:solidFill>
              <a:srgbClr val="000000"/>
            </a:solidFill>
          </a:ln>
        </p:spPr>
        <p:txBody>
          <a:bodyPr wrap="square" lIns="0" tIns="0" rIns="0" bIns="0" rtlCol="0"/>
          <a:lstStyle/>
          <a:p>
            <a:endParaRPr/>
          </a:p>
        </p:txBody>
      </p:sp>
      <p:sp>
        <p:nvSpPr>
          <p:cNvPr id="102" name="object 102"/>
          <p:cNvSpPr/>
          <p:nvPr/>
        </p:nvSpPr>
        <p:spPr>
          <a:xfrm>
            <a:off x="1368836" y="3392004"/>
            <a:ext cx="0" cy="378460"/>
          </a:xfrm>
          <a:custGeom>
            <a:avLst/>
            <a:gdLst/>
            <a:ahLst/>
            <a:cxnLst/>
            <a:rect l="l" t="t" r="r" b="b"/>
            <a:pathLst>
              <a:path h="378460">
                <a:moveTo>
                  <a:pt x="0" y="378063"/>
                </a:moveTo>
                <a:lnTo>
                  <a:pt x="0" y="0"/>
                </a:lnTo>
              </a:path>
            </a:pathLst>
          </a:custGeom>
          <a:ln w="14403">
            <a:solidFill>
              <a:srgbClr val="000000"/>
            </a:solidFill>
          </a:ln>
        </p:spPr>
        <p:txBody>
          <a:bodyPr wrap="square" lIns="0" tIns="0" rIns="0" bIns="0" rtlCol="0"/>
          <a:lstStyle/>
          <a:p>
            <a:endParaRPr/>
          </a:p>
        </p:txBody>
      </p:sp>
      <p:sp>
        <p:nvSpPr>
          <p:cNvPr id="103" name="object 103"/>
          <p:cNvSpPr/>
          <p:nvPr/>
        </p:nvSpPr>
        <p:spPr>
          <a:xfrm>
            <a:off x="1307032" y="3452952"/>
            <a:ext cx="0" cy="256540"/>
          </a:xfrm>
          <a:custGeom>
            <a:avLst/>
            <a:gdLst/>
            <a:ahLst/>
            <a:cxnLst/>
            <a:rect l="l" t="t" r="r" b="b"/>
            <a:pathLst>
              <a:path h="256539">
                <a:moveTo>
                  <a:pt x="0" y="256167"/>
                </a:moveTo>
                <a:lnTo>
                  <a:pt x="0" y="0"/>
                </a:lnTo>
              </a:path>
            </a:pathLst>
          </a:custGeom>
          <a:ln w="14403">
            <a:solidFill>
              <a:srgbClr val="000000"/>
            </a:solidFill>
          </a:ln>
        </p:spPr>
        <p:txBody>
          <a:bodyPr wrap="square" lIns="0" tIns="0" rIns="0" bIns="0" rtlCol="0"/>
          <a:lstStyle/>
          <a:p>
            <a:endParaRPr/>
          </a:p>
        </p:txBody>
      </p:sp>
      <p:sp>
        <p:nvSpPr>
          <p:cNvPr id="104" name="object 104"/>
          <p:cNvSpPr/>
          <p:nvPr/>
        </p:nvSpPr>
        <p:spPr>
          <a:xfrm>
            <a:off x="1037546" y="3770067"/>
            <a:ext cx="331470" cy="188595"/>
          </a:xfrm>
          <a:custGeom>
            <a:avLst/>
            <a:gdLst/>
            <a:ahLst/>
            <a:cxnLst/>
            <a:rect l="l" t="t" r="r" b="b"/>
            <a:pathLst>
              <a:path w="331469" h="188595">
                <a:moveTo>
                  <a:pt x="0" y="188412"/>
                </a:moveTo>
                <a:lnTo>
                  <a:pt x="331290" y="0"/>
                </a:lnTo>
              </a:path>
            </a:pathLst>
          </a:custGeom>
          <a:ln w="14236">
            <a:solidFill>
              <a:srgbClr val="000000"/>
            </a:solidFill>
          </a:ln>
        </p:spPr>
        <p:txBody>
          <a:bodyPr wrap="square" lIns="0" tIns="0" rIns="0" bIns="0" rtlCol="0"/>
          <a:lstStyle/>
          <a:p>
            <a:endParaRPr/>
          </a:p>
        </p:txBody>
      </p:sp>
      <p:sp>
        <p:nvSpPr>
          <p:cNvPr id="105" name="object 105"/>
          <p:cNvSpPr/>
          <p:nvPr/>
        </p:nvSpPr>
        <p:spPr>
          <a:xfrm>
            <a:off x="706256" y="3770067"/>
            <a:ext cx="331470" cy="188595"/>
          </a:xfrm>
          <a:custGeom>
            <a:avLst/>
            <a:gdLst/>
            <a:ahLst/>
            <a:cxnLst/>
            <a:rect l="l" t="t" r="r" b="b"/>
            <a:pathLst>
              <a:path w="331469" h="188595">
                <a:moveTo>
                  <a:pt x="0" y="0"/>
                </a:moveTo>
                <a:lnTo>
                  <a:pt x="331290" y="188412"/>
                </a:lnTo>
              </a:path>
            </a:pathLst>
          </a:custGeom>
          <a:ln w="14236">
            <a:solidFill>
              <a:srgbClr val="000000"/>
            </a:solidFill>
          </a:ln>
        </p:spPr>
        <p:txBody>
          <a:bodyPr wrap="square" lIns="0" tIns="0" rIns="0" bIns="0" rtlCol="0"/>
          <a:lstStyle/>
          <a:p>
            <a:endParaRPr/>
          </a:p>
        </p:txBody>
      </p:sp>
      <p:sp>
        <p:nvSpPr>
          <p:cNvPr id="106" name="object 106"/>
          <p:cNvSpPr/>
          <p:nvPr/>
        </p:nvSpPr>
        <p:spPr>
          <a:xfrm>
            <a:off x="789431" y="3747563"/>
            <a:ext cx="225425" cy="128905"/>
          </a:xfrm>
          <a:custGeom>
            <a:avLst/>
            <a:gdLst/>
            <a:ahLst/>
            <a:cxnLst/>
            <a:rect l="l" t="t" r="r" b="b"/>
            <a:pathLst>
              <a:path w="225425" h="128904">
                <a:moveTo>
                  <a:pt x="0" y="0"/>
                </a:moveTo>
                <a:lnTo>
                  <a:pt x="225336" y="128571"/>
                </a:lnTo>
              </a:path>
            </a:pathLst>
          </a:custGeom>
          <a:ln w="14236">
            <a:solidFill>
              <a:srgbClr val="000000"/>
            </a:solidFill>
          </a:ln>
        </p:spPr>
        <p:txBody>
          <a:bodyPr wrap="square" lIns="0" tIns="0" rIns="0" bIns="0" rtlCol="0"/>
          <a:lstStyle/>
          <a:p>
            <a:endParaRPr/>
          </a:p>
        </p:txBody>
      </p:sp>
      <p:sp>
        <p:nvSpPr>
          <p:cNvPr id="107" name="object 107"/>
          <p:cNvSpPr/>
          <p:nvPr/>
        </p:nvSpPr>
        <p:spPr>
          <a:xfrm>
            <a:off x="706256" y="3392004"/>
            <a:ext cx="0" cy="378460"/>
          </a:xfrm>
          <a:custGeom>
            <a:avLst/>
            <a:gdLst/>
            <a:ahLst/>
            <a:cxnLst/>
            <a:rect l="l" t="t" r="r" b="b"/>
            <a:pathLst>
              <a:path h="378460">
                <a:moveTo>
                  <a:pt x="0" y="0"/>
                </a:moveTo>
                <a:lnTo>
                  <a:pt x="0" y="378063"/>
                </a:lnTo>
              </a:path>
            </a:pathLst>
          </a:custGeom>
          <a:ln w="14403">
            <a:solidFill>
              <a:srgbClr val="000000"/>
            </a:solidFill>
          </a:ln>
        </p:spPr>
        <p:txBody>
          <a:bodyPr wrap="square" lIns="0" tIns="0" rIns="0" bIns="0" rtlCol="0"/>
          <a:lstStyle/>
          <a:p>
            <a:endParaRPr/>
          </a:p>
        </p:txBody>
      </p:sp>
      <p:sp>
        <p:nvSpPr>
          <p:cNvPr id="108" name="object 108"/>
          <p:cNvSpPr/>
          <p:nvPr/>
        </p:nvSpPr>
        <p:spPr>
          <a:xfrm>
            <a:off x="1037546" y="3958480"/>
            <a:ext cx="0" cy="250825"/>
          </a:xfrm>
          <a:custGeom>
            <a:avLst/>
            <a:gdLst/>
            <a:ahLst/>
            <a:cxnLst/>
            <a:rect l="l" t="t" r="r" b="b"/>
            <a:pathLst>
              <a:path h="250825">
                <a:moveTo>
                  <a:pt x="0" y="0"/>
                </a:moveTo>
                <a:lnTo>
                  <a:pt x="0" y="250710"/>
                </a:lnTo>
              </a:path>
            </a:pathLst>
          </a:custGeom>
          <a:ln w="14403">
            <a:solidFill>
              <a:srgbClr val="000000"/>
            </a:solidFill>
          </a:ln>
        </p:spPr>
        <p:txBody>
          <a:bodyPr wrap="square" lIns="0" tIns="0" rIns="0" bIns="0" rtlCol="0"/>
          <a:lstStyle/>
          <a:p>
            <a:endParaRPr/>
          </a:p>
        </p:txBody>
      </p:sp>
      <p:sp>
        <p:nvSpPr>
          <p:cNvPr id="109" name="object 109"/>
          <p:cNvSpPr/>
          <p:nvPr/>
        </p:nvSpPr>
        <p:spPr>
          <a:xfrm>
            <a:off x="1037546" y="4449831"/>
            <a:ext cx="0" cy="135890"/>
          </a:xfrm>
          <a:custGeom>
            <a:avLst/>
            <a:gdLst/>
            <a:ahLst/>
            <a:cxnLst/>
            <a:rect l="l" t="t" r="r" b="b"/>
            <a:pathLst>
              <a:path h="135889">
                <a:moveTo>
                  <a:pt x="0" y="0"/>
                </a:moveTo>
                <a:lnTo>
                  <a:pt x="0" y="135885"/>
                </a:lnTo>
              </a:path>
            </a:pathLst>
          </a:custGeom>
          <a:ln w="14403">
            <a:solidFill>
              <a:srgbClr val="000000"/>
            </a:solidFill>
          </a:ln>
        </p:spPr>
        <p:txBody>
          <a:bodyPr wrap="square" lIns="0" tIns="0" rIns="0" bIns="0" rtlCol="0"/>
          <a:lstStyle/>
          <a:p>
            <a:endParaRPr/>
          </a:p>
        </p:txBody>
      </p:sp>
      <p:sp>
        <p:nvSpPr>
          <p:cNvPr id="110" name="object 110"/>
          <p:cNvSpPr/>
          <p:nvPr/>
        </p:nvSpPr>
        <p:spPr>
          <a:xfrm>
            <a:off x="1137901" y="4713369"/>
            <a:ext cx="146685" cy="0"/>
          </a:xfrm>
          <a:custGeom>
            <a:avLst/>
            <a:gdLst/>
            <a:ahLst/>
            <a:cxnLst/>
            <a:rect l="l" t="t" r="r" b="b"/>
            <a:pathLst>
              <a:path w="146684">
                <a:moveTo>
                  <a:pt x="0" y="0"/>
                </a:moveTo>
                <a:lnTo>
                  <a:pt x="146370" y="0"/>
                </a:lnTo>
              </a:path>
            </a:pathLst>
          </a:custGeom>
          <a:ln w="14182">
            <a:solidFill>
              <a:srgbClr val="000000"/>
            </a:solidFill>
          </a:ln>
        </p:spPr>
        <p:txBody>
          <a:bodyPr wrap="square" lIns="0" tIns="0" rIns="0" bIns="0" rtlCol="0"/>
          <a:lstStyle/>
          <a:p>
            <a:endParaRPr/>
          </a:p>
        </p:txBody>
      </p:sp>
      <p:sp>
        <p:nvSpPr>
          <p:cNvPr id="111" name="object 111"/>
          <p:cNvSpPr/>
          <p:nvPr/>
        </p:nvSpPr>
        <p:spPr>
          <a:xfrm>
            <a:off x="1037546" y="4826375"/>
            <a:ext cx="0" cy="137795"/>
          </a:xfrm>
          <a:custGeom>
            <a:avLst/>
            <a:gdLst/>
            <a:ahLst/>
            <a:cxnLst/>
            <a:rect l="l" t="t" r="r" b="b"/>
            <a:pathLst>
              <a:path h="137795">
                <a:moveTo>
                  <a:pt x="0" y="0"/>
                </a:moveTo>
                <a:lnTo>
                  <a:pt x="0" y="137235"/>
                </a:lnTo>
              </a:path>
            </a:pathLst>
          </a:custGeom>
          <a:ln w="14403">
            <a:solidFill>
              <a:srgbClr val="000000"/>
            </a:solidFill>
          </a:ln>
        </p:spPr>
        <p:txBody>
          <a:bodyPr wrap="square" lIns="0" tIns="0" rIns="0" bIns="0" rtlCol="0"/>
          <a:lstStyle/>
          <a:p>
            <a:endParaRPr/>
          </a:p>
        </p:txBody>
      </p:sp>
      <p:sp>
        <p:nvSpPr>
          <p:cNvPr id="112" name="object 112"/>
          <p:cNvSpPr/>
          <p:nvPr/>
        </p:nvSpPr>
        <p:spPr>
          <a:xfrm>
            <a:off x="769451" y="4713369"/>
            <a:ext cx="153670" cy="0"/>
          </a:xfrm>
          <a:custGeom>
            <a:avLst/>
            <a:gdLst/>
            <a:ahLst/>
            <a:cxnLst/>
            <a:rect l="l" t="t" r="r" b="b"/>
            <a:pathLst>
              <a:path w="153669">
                <a:moveTo>
                  <a:pt x="153322" y="0"/>
                </a:moveTo>
                <a:lnTo>
                  <a:pt x="0" y="0"/>
                </a:lnTo>
              </a:path>
            </a:pathLst>
          </a:custGeom>
          <a:ln w="14182">
            <a:solidFill>
              <a:srgbClr val="000000"/>
            </a:solidFill>
          </a:ln>
        </p:spPr>
        <p:txBody>
          <a:bodyPr wrap="square" lIns="0" tIns="0" rIns="0" bIns="0" rtlCol="0"/>
          <a:lstStyle/>
          <a:p>
            <a:endParaRPr/>
          </a:p>
        </p:txBody>
      </p:sp>
      <p:sp>
        <p:nvSpPr>
          <p:cNvPr id="113" name="object 113"/>
          <p:cNvSpPr/>
          <p:nvPr/>
        </p:nvSpPr>
        <p:spPr>
          <a:xfrm>
            <a:off x="1037546" y="2938740"/>
            <a:ext cx="0" cy="264795"/>
          </a:xfrm>
          <a:custGeom>
            <a:avLst/>
            <a:gdLst/>
            <a:ahLst/>
            <a:cxnLst/>
            <a:rect l="l" t="t" r="r" b="b"/>
            <a:pathLst>
              <a:path h="264794">
                <a:moveTo>
                  <a:pt x="0" y="264794"/>
                </a:moveTo>
                <a:lnTo>
                  <a:pt x="0" y="0"/>
                </a:lnTo>
              </a:path>
            </a:pathLst>
          </a:custGeom>
          <a:ln w="14403">
            <a:solidFill>
              <a:srgbClr val="000000"/>
            </a:solidFill>
          </a:ln>
        </p:spPr>
        <p:txBody>
          <a:bodyPr wrap="square" lIns="0" tIns="0" rIns="0" bIns="0" rtlCol="0"/>
          <a:lstStyle/>
          <a:p>
            <a:endParaRPr/>
          </a:p>
        </p:txBody>
      </p:sp>
      <p:sp>
        <p:nvSpPr>
          <p:cNvPr id="114" name="object 114"/>
          <p:cNvSpPr/>
          <p:nvPr/>
        </p:nvSpPr>
        <p:spPr>
          <a:xfrm>
            <a:off x="1037546" y="2447408"/>
            <a:ext cx="0" cy="250825"/>
          </a:xfrm>
          <a:custGeom>
            <a:avLst/>
            <a:gdLst/>
            <a:ahLst/>
            <a:cxnLst/>
            <a:rect l="l" t="t" r="r" b="b"/>
            <a:pathLst>
              <a:path h="250825">
                <a:moveTo>
                  <a:pt x="0" y="250729"/>
                </a:moveTo>
                <a:lnTo>
                  <a:pt x="0" y="0"/>
                </a:lnTo>
              </a:path>
            </a:pathLst>
          </a:custGeom>
          <a:ln w="14403">
            <a:solidFill>
              <a:srgbClr val="000000"/>
            </a:solidFill>
          </a:ln>
        </p:spPr>
        <p:txBody>
          <a:bodyPr wrap="square" lIns="0" tIns="0" rIns="0" bIns="0" rtlCol="0"/>
          <a:lstStyle/>
          <a:p>
            <a:endParaRPr/>
          </a:p>
        </p:txBody>
      </p:sp>
      <p:sp>
        <p:nvSpPr>
          <p:cNvPr id="115" name="object 115"/>
          <p:cNvSpPr/>
          <p:nvPr/>
        </p:nvSpPr>
        <p:spPr>
          <a:xfrm>
            <a:off x="1368836" y="3392004"/>
            <a:ext cx="297180" cy="0"/>
          </a:xfrm>
          <a:custGeom>
            <a:avLst/>
            <a:gdLst/>
            <a:ahLst/>
            <a:cxnLst/>
            <a:rect l="l" t="t" r="r" b="b"/>
            <a:pathLst>
              <a:path w="297180">
                <a:moveTo>
                  <a:pt x="0" y="0"/>
                </a:moveTo>
                <a:lnTo>
                  <a:pt x="296911" y="0"/>
                </a:lnTo>
              </a:path>
            </a:pathLst>
          </a:custGeom>
          <a:ln w="14182">
            <a:solidFill>
              <a:srgbClr val="000000"/>
            </a:solidFill>
          </a:ln>
        </p:spPr>
        <p:txBody>
          <a:bodyPr wrap="square" lIns="0" tIns="0" rIns="0" bIns="0" rtlCol="0"/>
          <a:lstStyle/>
          <a:p>
            <a:endParaRPr/>
          </a:p>
        </p:txBody>
      </p:sp>
      <p:sp>
        <p:nvSpPr>
          <p:cNvPr id="116" name="object 116"/>
          <p:cNvSpPr txBox="1"/>
          <p:nvPr/>
        </p:nvSpPr>
        <p:spPr>
          <a:xfrm>
            <a:off x="957461" y="1138941"/>
            <a:ext cx="358140" cy="297180"/>
          </a:xfrm>
          <a:prstGeom prst="rect">
            <a:avLst/>
          </a:prstGeom>
        </p:spPr>
        <p:txBody>
          <a:bodyPr vert="horz" wrap="square" lIns="0" tIns="16510" rIns="0" bIns="0" rtlCol="0">
            <a:spAutoFit/>
          </a:bodyPr>
          <a:lstStyle/>
          <a:p>
            <a:pPr marL="12700">
              <a:lnSpc>
                <a:spcPct val="100000"/>
              </a:lnSpc>
              <a:spcBef>
                <a:spcPts val="130"/>
              </a:spcBef>
            </a:pPr>
            <a:r>
              <a:rPr sz="1750" spc="35" dirty="0">
                <a:latin typeface="Times New Roman"/>
                <a:cs typeface="Times New Roman"/>
              </a:rPr>
              <a:t>OH</a:t>
            </a:r>
            <a:endParaRPr sz="1750">
              <a:latin typeface="Times New Roman"/>
              <a:cs typeface="Times New Roman"/>
            </a:endParaRPr>
          </a:p>
        </p:txBody>
      </p:sp>
      <p:sp>
        <p:nvSpPr>
          <p:cNvPr id="117" name="object 117"/>
          <p:cNvSpPr txBox="1"/>
          <p:nvPr/>
        </p:nvSpPr>
        <p:spPr>
          <a:xfrm>
            <a:off x="293493" y="1705286"/>
            <a:ext cx="102235" cy="297180"/>
          </a:xfrm>
          <a:prstGeom prst="rect">
            <a:avLst/>
          </a:prstGeom>
        </p:spPr>
        <p:txBody>
          <a:bodyPr vert="horz" wrap="square" lIns="0" tIns="16510" rIns="0" bIns="0" rtlCol="0">
            <a:spAutoFit/>
          </a:bodyPr>
          <a:lstStyle/>
          <a:p>
            <a:pPr marL="12700">
              <a:lnSpc>
                <a:spcPct val="100000"/>
              </a:lnSpc>
              <a:spcBef>
                <a:spcPts val="130"/>
              </a:spcBef>
            </a:pPr>
            <a:r>
              <a:rPr sz="1750" spc="15" dirty="0">
                <a:latin typeface="Times New Roman"/>
                <a:cs typeface="Times New Roman"/>
              </a:rPr>
              <a:t>I</a:t>
            </a:r>
            <a:endParaRPr sz="1750">
              <a:latin typeface="Times New Roman"/>
              <a:cs typeface="Times New Roman"/>
            </a:endParaRPr>
          </a:p>
        </p:txBody>
      </p:sp>
      <p:sp>
        <p:nvSpPr>
          <p:cNvPr id="118" name="object 118"/>
          <p:cNvSpPr txBox="1"/>
          <p:nvPr/>
        </p:nvSpPr>
        <p:spPr>
          <a:xfrm>
            <a:off x="1721805" y="1705286"/>
            <a:ext cx="102235" cy="297180"/>
          </a:xfrm>
          <a:prstGeom prst="rect">
            <a:avLst/>
          </a:prstGeom>
        </p:spPr>
        <p:txBody>
          <a:bodyPr vert="horz" wrap="square" lIns="0" tIns="16510" rIns="0" bIns="0" rtlCol="0">
            <a:spAutoFit/>
          </a:bodyPr>
          <a:lstStyle/>
          <a:p>
            <a:pPr marL="12700">
              <a:lnSpc>
                <a:spcPct val="100000"/>
              </a:lnSpc>
              <a:spcBef>
                <a:spcPts val="130"/>
              </a:spcBef>
            </a:pPr>
            <a:r>
              <a:rPr sz="1750" spc="15" dirty="0">
                <a:latin typeface="Times New Roman"/>
                <a:cs typeface="Times New Roman"/>
              </a:rPr>
              <a:t>I</a:t>
            </a:r>
            <a:endParaRPr sz="1750">
              <a:latin typeface="Times New Roman"/>
              <a:cs typeface="Times New Roman"/>
            </a:endParaRPr>
          </a:p>
        </p:txBody>
      </p:sp>
      <p:sp>
        <p:nvSpPr>
          <p:cNvPr id="119" name="object 119"/>
          <p:cNvSpPr/>
          <p:nvPr/>
        </p:nvSpPr>
        <p:spPr>
          <a:xfrm>
            <a:off x="720655" y="1688281"/>
            <a:ext cx="331470" cy="188595"/>
          </a:xfrm>
          <a:custGeom>
            <a:avLst/>
            <a:gdLst/>
            <a:ahLst/>
            <a:cxnLst/>
            <a:rect l="l" t="t" r="r" b="b"/>
            <a:pathLst>
              <a:path w="331469" h="188594">
                <a:moveTo>
                  <a:pt x="331290" y="0"/>
                </a:moveTo>
                <a:lnTo>
                  <a:pt x="0" y="188469"/>
                </a:lnTo>
              </a:path>
            </a:pathLst>
          </a:custGeom>
          <a:ln w="14236">
            <a:solidFill>
              <a:srgbClr val="000000"/>
            </a:solidFill>
          </a:ln>
        </p:spPr>
        <p:txBody>
          <a:bodyPr wrap="square" lIns="0" tIns="0" rIns="0" bIns="0" rtlCol="0"/>
          <a:lstStyle/>
          <a:p>
            <a:endParaRPr/>
          </a:p>
        </p:txBody>
      </p:sp>
      <p:sp>
        <p:nvSpPr>
          <p:cNvPr id="120" name="object 120"/>
          <p:cNvSpPr/>
          <p:nvPr/>
        </p:nvSpPr>
        <p:spPr>
          <a:xfrm>
            <a:off x="790821" y="1749229"/>
            <a:ext cx="227329" cy="129539"/>
          </a:xfrm>
          <a:custGeom>
            <a:avLst/>
            <a:gdLst/>
            <a:ahLst/>
            <a:cxnLst/>
            <a:rect l="l" t="t" r="r" b="b"/>
            <a:pathLst>
              <a:path w="227330" h="129539">
                <a:moveTo>
                  <a:pt x="226745" y="0"/>
                </a:moveTo>
                <a:lnTo>
                  <a:pt x="0" y="129021"/>
                </a:lnTo>
              </a:path>
            </a:pathLst>
          </a:custGeom>
          <a:ln w="14236">
            <a:solidFill>
              <a:srgbClr val="000000"/>
            </a:solidFill>
          </a:ln>
        </p:spPr>
        <p:txBody>
          <a:bodyPr wrap="square" lIns="0" tIns="0" rIns="0" bIns="0" rtlCol="0"/>
          <a:lstStyle/>
          <a:p>
            <a:endParaRPr/>
          </a:p>
        </p:txBody>
      </p:sp>
      <p:sp>
        <p:nvSpPr>
          <p:cNvPr id="121" name="object 121"/>
          <p:cNvSpPr/>
          <p:nvPr/>
        </p:nvSpPr>
        <p:spPr>
          <a:xfrm>
            <a:off x="1051945" y="1688281"/>
            <a:ext cx="331470" cy="188595"/>
          </a:xfrm>
          <a:custGeom>
            <a:avLst/>
            <a:gdLst/>
            <a:ahLst/>
            <a:cxnLst/>
            <a:rect l="l" t="t" r="r" b="b"/>
            <a:pathLst>
              <a:path w="331469" h="188594">
                <a:moveTo>
                  <a:pt x="331290" y="188469"/>
                </a:moveTo>
                <a:lnTo>
                  <a:pt x="0" y="0"/>
                </a:lnTo>
              </a:path>
            </a:pathLst>
          </a:custGeom>
          <a:ln w="14236">
            <a:solidFill>
              <a:srgbClr val="000000"/>
            </a:solidFill>
          </a:ln>
        </p:spPr>
        <p:txBody>
          <a:bodyPr wrap="square" lIns="0" tIns="0" rIns="0" bIns="0" rtlCol="0"/>
          <a:lstStyle/>
          <a:p>
            <a:endParaRPr/>
          </a:p>
        </p:txBody>
      </p:sp>
      <p:sp>
        <p:nvSpPr>
          <p:cNvPr id="122" name="object 122"/>
          <p:cNvSpPr/>
          <p:nvPr/>
        </p:nvSpPr>
        <p:spPr>
          <a:xfrm>
            <a:off x="1383236" y="1876750"/>
            <a:ext cx="0" cy="378460"/>
          </a:xfrm>
          <a:custGeom>
            <a:avLst/>
            <a:gdLst/>
            <a:ahLst/>
            <a:cxnLst/>
            <a:rect l="l" t="t" r="r" b="b"/>
            <a:pathLst>
              <a:path h="378460">
                <a:moveTo>
                  <a:pt x="0" y="378063"/>
                </a:moveTo>
                <a:lnTo>
                  <a:pt x="0" y="0"/>
                </a:lnTo>
              </a:path>
            </a:pathLst>
          </a:custGeom>
          <a:ln w="14403">
            <a:solidFill>
              <a:srgbClr val="000000"/>
            </a:solidFill>
          </a:ln>
        </p:spPr>
        <p:txBody>
          <a:bodyPr wrap="square" lIns="0" tIns="0" rIns="0" bIns="0" rtlCol="0"/>
          <a:lstStyle/>
          <a:p>
            <a:endParaRPr/>
          </a:p>
        </p:txBody>
      </p:sp>
      <p:sp>
        <p:nvSpPr>
          <p:cNvPr id="123" name="object 123"/>
          <p:cNvSpPr/>
          <p:nvPr/>
        </p:nvSpPr>
        <p:spPr>
          <a:xfrm>
            <a:off x="1321449" y="1937698"/>
            <a:ext cx="0" cy="256540"/>
          </a:xfrm>
          <a:custGeom>
            <a:avLst/>
            <a:gdLst/>
            <a:ahLst/>
            <a:cxnLst/>
            <a:rect l="l" t="t" r="r" b="b"/>
            <a:pathLst>
              <a:path h="256539">
                <a:moveTo>
                  <a:pt x="0" y="256167"/>
                </a:moveTo>
                <a:lnTo>
                  <a:pt x="0" y="0"/>
                </a:lnTo>
              </a:path>
            </a:pathLst>
          </a:custGeom>
          <a:ln w="14403">
            <a:solidFill>
              <a:srgbClr val="000000"/>
            </a:solidFill>
          </a:ln>
        </p:spPr>
        <p:txBody>
          <a:bodyPr wrap="square" lIns="0" tIns="0" rIns="0" bIns="0" rtlCol="0"/>
          <a:lstStyle/>
          <a:p>
            <a:endParaRPr/>
          </a:p>
        </p:txBody>
      </p:sp>
      <p:sp>
        <p:nvSpPr>
          <p:cNvPr id="124" name="object 124"/>
          <p:cNvSpPr/>
          <p:nvPr/>
        </p:nvSpPr>
        <p:spPr>
          <a:xfrm>
            <a:off x="1051945" y="2254813"/>
            <a:ext cx="331470" cy="188595"/>
          </a:xfrm>
          <a:custGeom>
            <a:avLst/>
            <a:gdLst/>
            <a:ahLst/>
            <a:cxnLst/>
            <a:rect l="l" t="t" r="r" b="b"/>
            <a:pathLst>
              <a:path w="331469" h="188594">
                <a:moveTo>
                  <a:pt x="0" y="188469"/>
                </a:moveTo>
                <a:lnTo>
                  <a:pt x="331290" y="0"/>
                </a:lnTo>
              </a:path>
            </a:pathLst>
          </a:custGeom>
          <a:ln w="14236">
            <a:solidFill>
              <a:srgbClr val="000000"/>
            </a:solidFill>
          </a:ln>
        </p:spPr>
        <p:txBody>
          <a:bodyPr wrap="square" lIns="0" tIns="0" rIns="0" bIns="0" rtlCol="0"/>
          <a:lstStyle/>
          <a:p>
            <a:endParaRPr/>
          </a:p>
        </p:txBody>
      </p:sp>
      <p:sp>
        <p:nvSpPr>
          <p:cNvPr id="125" name="object 125"/>
          <p:cNvSpPr/>
          <p:nvPr/>
        </p:nvSpPr>
        <p:spPr>
          <a:xfrm>
            <a:off x="720655" y="2254813"/>
            <a:ext cx="331470" cy="188595"/>
          </a:xfrm>
          <a:custGeom>
            <a:avLst/>
            <a:gdLst/>
            <a:ahLst/>
            <a:cxnLst/>
            <a:rect l="l" t="t" r="r" b="b"/>
            <a:pathLst>
              <a:path w="331469" h="188594">
                <a:moveTo>
                  <a:pt x="0" y="0"/>
                </a:moveTo>
                <a:lnTo>
                  <a:pt x="331290" y="188469"/>
                </a:lnTo>
              </a:path>
            </a:pathLst>
          </a:custGeom>
          <a:ln w="14236">
            <a:solidFill>
              <a:srgbClr val="000000"/>
            </a:solidFill>
          </a:ln>
        </p:spPr>
        <p:txBody>
          <a:bodyPr wrap="square" lIns="0" tIns="0" rIns="0" bIns="0" rtlCol="0"/>
          <a:lstStyle/>
          <a:p>
            <a:endParaRPr/>
          </a:p>
        </p:txBody>
      </p:sp>
      <p:sp>
        <p:nvSpPr>
          <p:cNvPr id="126" name="object 126"/>
          <p:cNvSpPr/>
          <p:nvPr/>
        </p:nvSpPr>
        <p:spPr>
          <a:xfrm>
            <a:off x="803830" y="2232309"/>
            <a:ext cx="225425" cy="128905"/>
          </a:xfrm>
          <a:custGeom>
            <a:avLst/>
            <a:gdLst/>
            <a:ahLst/>
            <a:cxnLst/>
            <a:rect l="l" t="t" r="r" b="b"/>
            <a:pathLst>
              <a:path w="225425" h="128905">
                <a:moveTo>
                  <a:pt x="0" y="0"/>
                </a:moveTo>
                <a:lnTo>
                  <a:pt x="224878" y="128646"/>
                </a:lnTo>
              </a:path>
            </a:pathLst>
          </a:custGeom>
          <a:ln w="14236">
            <a:solidFill>
              <a:srgbClr val="000000"/>
            </a:solidFill>
          </a:ln>
        </p:spPr>
        <p:txBody>
          <a:bodyPr wrap="square" lIns="0" tIns="0" rIns="0" bIns="0" rtlCol="0"/>
          <a:lstStyle/>
          <a:p>
            <a:endParaRPr/>
          </a:p>
        </p:txBody>
      </p:sp>
      <p:sp>
        <p:nvSpPr>
          <p:cNvPr id="127" name="object 127"/>
          <p:cNvSpPr/>
          <p:nvPr/>
        </p:nvSpPr>
        <p:spPr>
          <a:xfrm>
            <a:off x="720655" y="1876750"/>
            <a:ext cx="0" cy="378460"/>
          </a:xfrm>
          <a:custGeom>
            <a:avLst/>
            <a:gdLst/>
            <a:ahLst/>
            <a:cxnLst/>
            <a:rect l="l" t="t" r="r" b="b"/>
            <a:pathLst>
              <a:path h="378460">
                <a:moveTo>
                  <a:pt x="0" y="0"/>
                </a:moveTo>
                <a:lnTo>
                  <a:pt x="0" y="378063"/>
                </a:lnTo>
              </a:path>
            </a:pathLst>
          </a:custGeom>
          <a:ln w="14403">
            <a:solidFill>
              <a:srgbClr val="000000"/>
            </a:solidFill>
          </a:ln>
        </p:spPr>
        <p:txBody>
          <a:bodyPr wrap="square" lIns="0" tIns="0" rIns="0" bIns="0" rtlCol="0"/>
          <a:lstStyle/>
          <a:p>
            <a:endParaRPr/>
          </a:p>
        </p:txBody>
      </p:sp>
      <p:sp>
        <p:nvSpPr>
          <p:cNvPr id="128" name="object 128"/>
          <p:cNvSpPr/>
          <p:nvPr/>
        </p:nvSpPr>
        <p:spPr>
          <a:xfrm>
            <a:off x="1051945" y="1423486"/>
            <a:ext cx="0" cy="264795"/>
          </a:xfrm>
          <a:custGeom>
            <a:avLst/>
            <a:gdLst/>
            <a:ahLst/>
            <a:cxnLst/>
            <a:rect l="l" t="t" r="r" b="b"/>
            <a:pathLst>
              <a:path h="264794">
                <a:moveTo>
                  <a:pt x="0" y="264794"/>
                </a:moveTo>
                <a:lnTo>
                  <a:pt x="0" y="0"/>
                </a:lnTo>
              </a:path>
            </a:pathLst>
          </a:custGeom>
          <a:ln w="14403">
            <a:solidFill>
              <a:srgbClr val="000000"/>
            </a:solidFill>
          </a:ln>
        </p:spPr>
        <p:txBody>
          <a:bodyPr wrap="square" lIns="0" tIns="0" rIns="0" bIns="0" rtlCol="0"/>
          <a:lstStyle/>
          <a:p>
            <a:endParaRPr/>
          </a:p>
        </p:txBody>
      </p:sp>
      <p:sp>
        <p:nvSpPr>
          <p:cNvPr id="129" name="object 129"/>
          <p:cNvSpPr/>
          <p:nvPr/>
        </p:nvSpPr>
        <p:spPr>
          <a:xfrm>
            <a:off x="409344" y="1876750"/>
            <a:ext cx="311785" cy="0"/>
          </a:xfrm>
          <a:custGeom>
            <a:avLst/>
            <a:gdLst/>
            <a:ahLst/>
            <a:cxnLst/>
            <a:rect l="l" t="t" r="r" b="b"/>
            <a:pathLst>
              <a:path w="311784">
                <a:moveTo>
                  <a:pt x="311310" y="0"/>
                </a:moveTo>
                <a:lnTo>
                  <a:pt x="0" y="0"/>
                </a:lnTo>
              </a:path>
            </a:pathLst>
          </a:custGeom>
          <a:ln w="14182">
            <a:solidFill>
              <a:srgbClr val="000000"/>
            </a:solidFill>
          </a:ln>
        </p:spPr>
        <p:txBody>
          <a:bodyPr wrap="square" lIns="0" tIns="0" rIns="0" bIns="0" rtlCol="0"/>
          <a:lstStyle/>
          <a:p>
            <a:endParaRPr/>
          </a:p>
        </p:txBody>
      </p:sp>
      <p:sp>
        <p:nvSpPr>
          <p:cNvPr id="130" name="object 130"/>
          <p:cNvSpPr/>
          <p:nvPr/>
        </p:nvSpPr>
        <p:spPr>
          <a:xfrm>
            <a:off x="1383236" y="1876750"/>
            <a:ext cx="296545" cy="0"/>
          </a:xfrm>
          <a:custGeom>
            <a:avLst/>
            <a:gdLst/>
            <a:ahLst/>
            <a:cxnLst/>
            <a:rect l="l" t="t" r="r" b="b"/>
            <a:pathLst>
              <a:path w="296544">
                <a:moveTo>
                  <a:pt x="0" y="0"/>
                </a:moveTo>
                <a:lnTo>
                  <a:pt x="296454" y="0"/>
                </a:lnTo>
              </a:path>
            </a:pathLst>
          </a:custGeom>
          <a:ln w="14182">
            <a:solidFill>
              <a:srgbClr val="000000"/>
            </a:solidFill>
          </a:ln>
        </p:spPr>
        <p:txBody>
          <a:bodyPr wrap="square" lIns="0" tIns="0" rIns="0" bIns="0" rtlCol="0"/>
          <a:lstStyle/>
          <a:p>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383540" y="2107819"/>
            <a:ext cx="7423784" cy="2898870"/>
          </a:xfrm>
          <a:prstGeom prst="rect">
            <a:avLst/>
          </a:prstGeom>
        </p:spPr>
        <p:txBody>
          <a:bodyPr vert="horz" wrap="square" lIns="0" tIns="13335" rIns="0" bIns="0" rtlCol="0">
            <a:spAutoFit/>
          </a:bodyPr>
          <a:lstStyle/>
          <a:p>
            <a:pPr marL="355600" indent="-342900">
              <a:lnSpc>
                <a:spcPts val="3650"/>
              </a:lnSpc>
              <a:spcBef>
                <a:spcPts val="105"/>
              </a:spcBef>
              <a:buFont typeface="Arial"/>
              <a:buChar char="•"/>
              <a:tabLst>
                <a:tab pos="354965" algn="l"/>
                <a:tab pos="355600" algn="l"/>
              </a:tabLst>
            </a:pPr>
            <a:r>
              <a:rPr lang="en-GB" sz="3200" spc="-5" dirty="0">
                <a:latin typeface="Times New Roman"/>
                <a:cs typeface="Times New Roman"/>
              </a:rPr>
              <a:t>by binding to nuclear receptors,
Activation of genes that control energy generation.
they bind to the mitochondria, increasing the formation of ATP
It has a calorie effect</a:t>
            </a:r>
            <a:endParaRPr sz="3200" dirty="0">
              <a:latin typeface="Times New Roman"/>
              <a:cs typeface="Times New Roman"/>
            </a:endParaRPr>
          </a:p>
        </p:txBody>
      </p:sp>
      <p:sp>
        <p:nvSpPr>
          <p:cNvPr id="3" name="object 3"/>
          <p:cNvSpPr txBox="1">
            <a:spLocks noGrp="1"/>
          </p:cNvSpPr>
          <p:nvPr>
            <p:ph type="title"/>
          </p:nvPr>
        </p:nvSpPr>
        <p:spPr>
          <a:xfrm>
            <a:off x="1155598" y="480771"/>
            <a:ext cx="7287895" cy="2057615"/>
          </a:xfrm>
          <a:prstGeom prst="rect">
            <a:avLst/>
          </a:prstGeom>
        </p:spPr>
        <p:txBody>
          <a:bodyPr vert="horz" wrap="square" lIns="0" tIns="13335" rIns="0" bIns="0" rtlCol="0">
            <a:spAutoFit/>
          </a:bodyPr>
          <a:lstStyle/>
          <a:p>
            <a:pPr marL="12700">
              <a:lnSpc>
                <a:spcPct val="100000"/>
              </a:lnSpc>
              <a:spcBef>
                <a:spcPts val="105"/>
              </a:spcBef>
            </a:pPr>
            <a:r>
              <a:rPr lang="en-GB" sz="4400" dirty="0"/>
              <a:t>The effect of thyroid hormones
</a:t>
            </a:r>
            <a:endParaRPr sz="4400" dirty="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569466" y="290576"/>
            <a:ext cx="6736334" cy="1195199"/>
          </a:xfrm>
          <a:prstGeom prst="rect">
            <a:avLst/>
          </a:prstGeom>
        </p:spPr>
        <p:txBody>
          <a:bodyPr vert="horz" wrap="square" lIns="0" tIns="12700" rIns="0" bIns="0" rtlCol="0">
            <a:spAutoFit/>
          </a:bodyPr>
          <a:lstStyle/>
          <a:p>
            <a:pPr marL="12700">
              <a:lnSpc>
                <a:spcPct val="100000"/>
              </a:lnSpc>
              <a:spcBef>
                <a:spcPts val="100"/>
              </a:spcBef>
            </a:pPr>
            <a:r>
              <a:rPr lang="en-GB" sz="3800" dirty="0"/>
              <a:t>The effect of thyroid hormones
</a:t>
            </a:r>
            <a:endParaRPr sz="3800" dirty="0"/>
          </a:p>
        </p:txBody>
      </p:sp>
      <p:sp>
        <p:nvSpPr>
          <p:cNvPr id="3" name="object 3"/>
          <p:cNvSpPr txBox="1"/>
          <p:nvPr/>
        </p:nvSpPr>
        <p:spPr>
          <a:xfrm>
            <a:off x="688340" y="1383537"/>
            <a:ext cx="8198484" cy="5285421"/>
          </a:xfrm>
          <a:prstGeom prst="rect">
            <a:avLst/>
          </a:prstGeom>
        </p:spPr>
        <p:txBody>
          <a:bodyPr vert="horz" wrap="square" lIns="0" tIns="12065" rIns="0" bIns="0" rtlCol="0">
            <a:spAutoFit/>
          </a:bodyPr>
          <a:lstStyle/>
          <a:p>
            <a:pPr marL="355600" indent="-342900">
              <a:lnSpc>
                <a:spcPct val="100000"/>
              </a:lnSpc>
              <a:spcBef>
                <a:spcPts val="95"/>
              </a:spcBef>
              <a:buFont typeface="Arial"/>
              <a:buChar char="•"/>
              <a:tabLst>
                <a:tab pos="354965" algn="l"/>
                <a:tab pos="355600" algn="l"/>
              </a:tabLst>
            </a:pPr>
            <a:r>
              <a:rPr lang="en-GB" sz="2800" b="1" spc="-20" dirty="0">
                <a:solidFill>
                  <a:srgbClr val="30859C"/>
                </a:solidFill>
                <a:latin typeface="Times New Roman"/>
                <a:cs typeface="Times New Roman"/>
              </a:rPr>
              <a:t>It supports the function of all organs
in small doses they act anabolic, and in large catabolic
are necessary for brain development and maintaining body temperature,
increase energy and oxygen consumption and the formation of reactive forms of oxygen
the heart has a pronounced inotropic and chronotropic effect
accelerate intestinal motility
increases the resorption of bone mass
accelerate muscle contraction and relaxation</a:t>
            </a:r>
            <a:endParaRPr sz="2800" dirty="0">
              <a:latin typeface="Times New Roman"/>
              <a:cs typeface="Times New Roman"/>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31393" y="543890"/>
            <a:ext cx="8128634" cy="1133644"/>
          </a:xfrm>
          <a:prstGeom prst="rect">
            <a:avLst/>
          </a:prstGeom>
        </p:spPr>
        <p:txBody>
          <a:bodyPr vert="horz" wrap="square" lIns="0" tIns="12700" rIns="0" bIns="0" rtlCol="0">
            <a:spAutoFit/>
          </a:bodyPr>
          <a:lstStyle/>
          <a:p>
            <a:pPr marL="12700">
              <a:lnSpc>
                <a:spcPct val="100000"/>
              </a:lnSpc>
              <a:spcBef>
                <a:spcPts val="100"/>
              </a:spcBef>
            </a:pPr>
            <a:r>
              <a:rPr lang="en-GB" sz="3600" spc="-5" dirty="0"/>
              <a:t>Disorders of thyroid function
</a:t>
            </a:r>
            <a:endParaRPr sz="3600" dirty="0"/>
          </a:p>
        </p:txBody>
      </p:sp>
      <p:sp>
        <p:nvSpPr>
          <p:cNvPr id="3" name="object 3"/>
          <p:cNvSpPr txBox="1"/>
          <p:nvPr/>
        </p:nvSpPr>
        <p:spPr>
          <a:xfrm>
            <a:off x="993139" y="1619757"/>
            <a:ext cx="6255385" cy="1996059"/>
          </a:xfrm>
          <a:prstGeom prst="rect">
            <a:avLst/>
          </a:prstGeom>
        </p:spPr>
        <p:txBody>
          <a:bodyPr vert="horz" wrap="square" lIns="0" tIns="13335" rIns="0" bIns="0" rtlCol="0">
            <a:spAutoFit/>
          </a:bodyPr>
          <a:lstStyle/>
          <a:p>
            <a:pPr marL="299085" marR="207645" indent="-286385">
              <a:lnSpc>
                <a:spcPct val="100000"/>
              </a:lnSpc>
              <a:spcBef>
                <a:spcPts val="105"/>
              </a:spcBef>
              <a:buFont typeface="Arial"/>
              <a:buChar char="•"/>
              <a:tabLst>
                <a:tab pos="299720" algn="l"/>
              </a:tabLst>
            </a:pPr>
            <a:r>
              <a:rPr lang="en-GB" sz="3200" b="1" spc="-10" dirty="0">
                <a:solidFill>
                  <a:srgbClr val="30859C"/>
                </a:solidFill>
                <a:latin typeface="Times New Roman"/>
                <a:cs typeface="Times New Roman"/>
              </a:rPr>
              <a:t>Hypofunction of the thyroid gland (hypothyroidism)
Hyperfunction of the thyroid gland (hyperthyroidism)</a:t>
            </a:r>
            <a:endParaRPr sz="3200" dirty="0">
              <a:latin typeface="Times New Roman"/>
              <a:cs typeface="Times New Roman"/>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20420" y="207086"/>
            <a:ext cx="8303158" cy="1889620"/>
          </a:xfrm>
          <a:prstGeom prst="rect">
            <a:avLst/>
          </a:prstGeom>
        </p:spPr>
        <p:txBody>
          <a:bodyPr vert="horz" wrap="square" lIns="0" tIns="42545" rIns="0" bIns="0" rtlCol="0">
            <a:spAutoFit/>
          </a:bodyPr>
          <a:lstStyle/>
          <a:p>
            <a:pPr marL="1798955" marR="5080" indent="-1308100">
              <a:lnSpc>
                <a:spcPts val="4700"/>
              </a:lnSpc>
              <a:spcBef>
                <a:spcPts val="335"/>
              </a:spcBef>
            </a:pPr>
            <a:r>
              <a:rPr lang="en-GB" spc="-5" dirty="0"/>
              <a:t>Disorders of thyroid function: hypothyroidism
</a:t>
            </a:r>
            <a:endParaRPr spc="-10" dirty="0"/>
          </a:p>
        </p:txBody>
      </p:sp>
      <p:sp>
        <p:nvSpPr>
          <p:cNvPr id="3" name="object 3"/>
          <p:cNvSpPr txBox="1"/>
          <p:nvPr/>
        </p:nvSpPr>
        <p:spPr>
          <a:xfrm>
            <a:off x="535940" y="1501455"/>
            <a:ext cx="7414895" cy="5718873"/>
          </a:xfrm>
          <a:prstGeom prst="rect">
            <a:avLst/>
          </a:prstGeom>
        </p:spPr>
        <p:txBody>
          <a:bodyPr vert="horz" wrap="square" lIns="0" tIns="70485" rIns="0" bIns="0" rtlCol="0">
            <a:spAutoFit/>
          </a:bodyPr>
          <a:lstStyle/>
          <a:p>
            <a:pPr marL="12700">
              <a:lnSpc>
                <a:spcPct val="100000"/>
              </a:lnSpc>
              <a:spcBef>
                <a:spcPts val="555"/>
              </a:spcBef>
            </a:pPr>
            <a:r>
              <a:rPr lang="en-GB" sz="3800" b="1" spc="-10" dirty="0">
                <a:solidFill>
                  <a:srgbClr val="E36C09"/>
                </a:solidFill>
                <a:latin typeface="Times New Roman"/>
                <a:cs typeface="Times New Roman"/>
              </a:rPr>
              <a:t>Hypothyroidism is:
the condition arose as a result of the lack of effects of thyroid hormones due to:
– reduced generation and release
hormones
– resistance of peripheral tissues to the action of hormones
</a:t>
            </a:r>
            <a:endParaRPr sz="3400" dirty="0">
              <a:latin typeface="Times New Roman"/>
              <a:cs typeface="Times New Roman"/>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20420" y="207086"/>
            <a:ext cx="8303158" cy="1889620"/>
          </a:xfrm>
          <a:prstGeom prst="rect">
            <a:avLst/>
          </a:prstGeom>
        </p:spPr>
        <p:txBody>
          <a:bodyPr vert="horz" wrap="square" lIns="0" tIns="42545" rIns="0" bIns="0" rtlCol="0">
            <a:spAutoFit/>
          </a:bodyPr>
          <a:lstStyle/>
          <a:p>
            <a:pPr marL="1798955" marR="5080" indent="-1308100">
              <a:lnSpc>
                <a:spcPts val="4700"/>
              </a:lnSpc>
              <a:spcBef>
                <a:spcPts val="335"/>
              </a:spcBef>
            </a:pPr>
            <a:r>
              <a:rPr lang="en-GB" spc="-5" dirty="0"/>
              <a:t>Disorders of thyroid function: hypothyroidism
</a:t>
            </a:r>
            <a:endParaRPr spc="-10" dirty="0"/>
          </a:p>
        </p:txBody>
      </p:sp>
      <p:sp>
        <p:nvSpPr>
          <p:cNvPr id="3" name="object 3"/>
          <p:cNvSpPr txBox="1">
            <a:spLocks noGrp="1"/>
          </p:cNvSpPr>
          <p:nvPr>
            <p:ph type="body" idx="1"/>
          </p:nvPr>
        </p:nvSpPr>
        <p:spPr>
          <a:xfrm>
            <a:off x="500379" y="1619757"/>
            <a:ext cx="8143240" cy="3089128"/>
          </a:xfrm>
          <a:prstGeom prst="rect">
            <a:avLst/>
          </a:prstGeom>
        </p:spPr>
        <p:txBody>
          <a:bodyPr vert="horz" wrap="square" lIns="0" tIns="316052" rIns="0" bIns="0" rtlCol="0">
            <a:spAutoFit/>
          </a:bodyPr>
          <a:lstStyle/>
          <a:p>
            <a:pPr marL="715645" marR="5080" indent="-287020">
              <a:lnSpc>
                <a:spcPct val="100000"/>
              </a:lnSpc>
              <a:spcBef>
                <a:spcPts val="100"/>
              </a:spcBef>
            </a:pPr>
            <a:r>
              <a:rPr sz="3600" spc="10" dirty="0">
                <a:solidFill>
                  <a:srgbClr val="E36C09"/>
                </a:solidFill>
                <a:latin typeface="Arial"/>
                <a:cs typeface="Arial"/>
              </a:rPr>
              <a:t>–</a:t>
            </a:r>
            <a:r>
              <a:rPr lang="en-GB" sz="3600" b="1" spc="10" dirty="0" err="1">
                <a:solidFill>
                  <a:srgbClr val="E36C09"/>
                </a:solidFill>
              </a:rPr>
              <a:t>Myxedema</a:t>
            </a:r>
            <a:r>
              <a:rPr lang="en-GB" sz="3600" b="1" spc="10" dirty="0">
                <a:solidFill>
                  <a:srgbClr val="E36C09"/>
                </a:solidFill>
              </a:rPr>
              <a:t> (formerly synonymous with hypothyroidism) refers to skin and subcutaneous tissue changes seen in patients with severe hypothyroidism</a:t>
            </a:r>
            <a:endParaRPr sz="3600" dirty="0">
              <a:latin typeface="Times New Roman"/>
              <a:cs typeface="Times New Roman"/>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20420" y="207086"/>
            <a:ext cx="8303158" cy="1889620"/>
          </a:xfrm>
          <a:prstGeom prst="rect">
            <a:avLst/>
          </a:prstGeom>
        </p:spPr>
        <p:txBody>
          <a:bodyPr vert="horz" wrap="square" lIns="0" tIns="42545" rIns="0" bIns="0" rtlCol="0">
            <a:spAutoFit/>
          </a:bodyPr>
          <a:lstStyle/>
          <a:p>
            <a:pPr marL="1798955" marR="5080" indent="-1308100">
              <a:lnSpc>
                <a:spcPts val="4700"/>
              </a:lnSpc>
              <a:spcBef>
                <a:spcPts val="335"/>
              </a:spcBef>
            </a:pPr>
            <a:r>
              <a:rPr lang="en-GB" spc="-5" dirty="0"/>
              <a:t>Disorders of thyroid function: hypothyroidism
</a:t>
            </a:r>
            <a:endParaRPr spc="-10" dirty="0"/>
          </a:p>
        </p:txBody>
      </p:sp>
      <p:sp>
        <p:nvSpPr>
          <p:cNvPr id="3" name="object 3"/>
          <p:cNvSpPr txBox="1"/>
          <p:nvPr/>
        </p:nvSpPr>
        <p:spPr>
          <a:xfrm>
            <a:off x="307340" y="1466443"/>
            <a:ext cx="8249284" cy="4515338"/>
          </a:xfrm>
          <a:prstGeom prst="rect">
            <a:avLst/>
          </a:prstGeom>
        </p:spPr>
        <p:txBody>
          <a:bodyPr vert="horz" wrap="square" lIns="0" tIns="52069" rIns="0" bIns="0" rtlCol="0">
            <a:spAutoFit/>
          </a:bodyPr>
          <a:lstStyle/>
          <a:p>
            <a:pPr marL="12700">
              <a:lnSpc>
                <a:spcPct val="100000"/>
              </a:lnSpc>
              <a:spcBef>
                <a:spcPts val="409"/>
              </a:spcBef>
            </a:pPr>
            <a:r>
              <a:rPr lang="en-GB" sz="2600" b="1" spc="-10" dirty="0">
                <a:solidFill>
                  <a:srgbClr val="30859C"/>
                </a:solidFill>
                <a:latin typeface="Times New Roman"/>
                <a:cs typeface="Times New Roman"/>
              </a:rPr>
              <a:t>Etiological division of hypothyroidism:
-Congenital hypothyroidism:
Aplasia , hypoplasia and thyroid ectopia
Defects in biosynthesis and/or the action of hormones
-Acquired hypothyroidism:
Autoimmune thyroid disease (autoimmune thyroiditis)
Severe iodine deficiency in the diet
Thyroid ablation (surgical interventions, radiation, etc.)
-Medical hypothyroidism:
Iodine, PTU, MMI, K-perchlorate, Thiocyanate, Lithium</a:t>
            </a:r>
            <a:endParaRPr sz="2200" dirty="0">
              <a:latin typeface="Times New Roman"/>
              <a:cs typeface="Times New Roman"/>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20420" y="207086"/>
            <a:ext cx="8303158" cy="1889620"/>
          </a:xfrm>
          <a:prstGeom prst="rect">
            <a:avLst/>
          </a:prstGeom>
        </p:spPr>
        <p:txBody>
          <a:bodyPr vert="horz" wrap="square" lIns="0" tIns="42545" rIns="0" bIns="0" rtlCol="0">
            <a:spAutoFit/>
          </a:bodyPr>
          <a:lstStyle/>
          <a:p>
            <a:pPr marL="1671955" marR="5080" indent="-1181100">
              <a:lnSpc>
                <a:spcPts val="4700"/>
              </a:lnSpc>
              <a:spcBef>
                <a:spcPts val="335"/>
              </a:spcBef>
            </a:pPr>
            <a:r>
              <a:rPr lang="en-GB" spc="-5" dirty="0"/>
              <a:t>Disorders of thyroid function: hyperthyroidism
</a:t>
            </a:r>
            <a:endParaRPr spc="-10" dirty="0"/>
          </a:p>
        </p:txBody>
      </p:sp>
      <p:sp>
        <p:nvSpPr>
          <p:cNvPr id="3" name="object 3"/>
          <p:cNvSpPr txBox="1"/>
          <p:nvPr/>
        </p:nvSpPr>
        <p:spPr>
          <a:xfrm>
            <a:off x="535940" y="1520998"/>
            <a:ext cx="7856220" cy="5244384"/>
          </a:xfrm>
          <a:prstGeom prst="rect">
            <a:avLst/>
          </a:prstGeom>
        </p:spPr>
        <p:txBody>
          <a:bodyPr vert="horz" wrap="square" lIns="0" tIns="62865" rIns="0" bIns="0" rtlCol="0">
            <a:spAutoFit/>
          </a:bodyPr>
          <a:lstStyle/>
          <a:p>
            <a:pPr marL="12700">
              <a:lnSpc>
                <a:spcPct val="100000"/>
              </a:lnSpc>
              <a:spcBef>
                <a:spcPts val="495"/>
              </a:spcBef>
              <a:tabLst>
                <a:tab pos="354965" algn="l"/>
                <a:tab pos="355600" algn="l"/>
              </a:tabLst>
            </a:pPr>
            <a:r>
              <a:rPr lang="en-GB" sz="3200" b="1" spc="-20" dirty="0">
                <a:solidFill>
                  <a:srgbClr val="E36C09"/>
                </a:solidFill>
                <a:latin typeface="Times New Roman"/>
                <a:cs typeface="Times New Roman"/>
              </a:rPr>
              <a:t>Thyrotoxicosis</a:t>
            </a:r>
          </a:p>
          <a:p>
            <a:pPr marL="12700">
              <a:lnSpc>
                <a:spcPct val="100000"/>
              </a:lnSpc>
              <a:spcBef>
                <a:spcPts val="495"/>
              </a:spcBef>
              <a:tabLst>
                <a:tab pos="354965" algn="l"/>
                <a:tab pos="355600" algn="l"/>
              </a:tabLst>
            </a:pPr>
            <a:r>
              <a:rPr lang="en-GB" sz="3200" b="1" spc="-20" dirty="0">
                <a:latin typeface="Times New Roman"/>
                <a:cs typeface="Times New Roman"/>
              </a:rPr>
              <a:t>-State of increased concentration of thyroid hormones in the blood (due to increased production in the thyroid gland, release after destruction of the thyroid gland or iatrogenic)</a:t>
            </a:r>
            <a:r>
              <a:rPr lang="en-GB" sz="3200" b="1" spc="-20" dirty="0">
                <a:solidFill>
                  <a:srgbClr val="E36C09"/>
                </a:solidFill>
                <a:latin typeface="Times New Roman"/>
                <a:cs typeface="Times New Roman"/>
              </a:rPr>
              <a:t>
Hyperthyroidism
-</a:t>
            </a:r>
            <a:r>
              <a:rPr lang="en-GB" sz="3200" b="1" spc="-20" dirty="0">
                <a:latin typeface="Times New Roman"/>
                <a:cs typeface="Times New Roman"/>
              </a:rPr>
              <a:t>The state of increased concentration of thyroid hormones in the blood due to their increased production in the thyroid gland</a:t>
            </a:r>
            <a:r>
              <a:rPr lang="en-GB" sz="3200" b="1" spc="-20" dirty="0">
                <a:solidFill>
                  <a:srgbClr val="E36C09"/>
                </a:solidFill>
                <a:latin typeface="Times New Roman"/>
                <a:cs typeface="Times New Roman"/>
              </a:rPr>
              <a:t>
</a:t>
            </a:r>
            <a:endParaRPr sz="2800" dirty="0">
              <a:latin typeface="Times New Roman"/>
              <a:cs typeface="Times New Roman"/>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20420" y="207086"/>
            <a:ext cx="8303158" cy="1889620"/>
          </a:xfrm>
          <a:prstGeom prst="rect">
            <a:avLst/>
          </a:prstGeom>
        </p:spPr>
        <p:txBody>
          <a:bodyPr vert="horz" wrap="square" lIns="0" tIns="42545" rIns="0" bIns="0" rtlCol="0">
            <a:spAutoFit/>
          </a:bodyPr>
          <a:lstStyle/>
          <a:p>
            <a:pPr marL="1671955" marR="5080" indent="-1181100">
              <a:lnSpc>
                <a:spcPts val="4700"/>
              </a:lnSpc>
              <a:spcBef>
                <a:spcPts val="335"/>
              </a:spcBef>
            </a:pPr>
            <a:r>
              <a:rPr lang="en-GB" spc="-5" dirty="0"/>
              <a:t>Disorders of thyroid function: hyperthyroidism
</a:t>
            </a:r>
            <a:endParaRPr spc="-10" dirty="0"/>
          </a:p>
        </p:txBody>
      </p:sp>
      <p:sp>
        <p:nvSpPr>
          <p:cNvPr id="3" name="object 3"/>
          <p:cNvSpPr txBox="1"/>
          <p:nvPr/>
        </p:nvSpPr>
        <p:spPr>
          <a:xfrm>
            <a:off x="823276" y="1502047"/>
            <a:ext cx="7497445" cy="5355953"/>
          </a:xfrm>
          <a:prstGeom prst="rect">
            <a:avLst/>
          </a:prstGeom>
        </p:spPr>
        <p:txBody>
          <a:bodyPr vert="horz" wrap="square" lIns="0" tIns="13335" rIns="0" bIns="0" rtlCol="0">
            <a:spAutoFit/>
          </a:bodyPr>
          <a:lstStyle/>
          <a:p>
            <a:pPr marL="12700">
              <a:lnSpc>
                <a:spcPct val="100000"/>
              </a:lnSpc>
              <a:spcBef>
                <a:spcPts val="105"/>
              </a:spcBef>
            </a:pPr>
            <a:r>
              <a:rPr lang="en-GB" sz="2600" b="1" spc="-10" dirty="0">
                <a:solidFill>
                  <a:srgbClr val="30859C"/>
                </a:solidFill>
                <a:latin typeface="Times New Roman"/>
                <a:cs typeface="Times New Roman"/>
              </a:rPr>
              <a:t>Etiological division of hyperthyroidism:
-Primary hyperthyroidism
Autoimmune thyroid disease (M. Graves, diffuse </a:t>
            </a:r>
            <a:r>
              <a:rPr lang="en-GB" sz="2600" b="1" spc="-10" dirty="0" err="1">
                <a:solidFill>
                  <a:srgbClr val="30859C"/>
                </a:solidFill>
                <a:latin typeface="Times New Roman"/>
                <a:cs typeface="Times New Roman"/>
              </a:rPr>
              <a:t>goiter</a:t>
            </a:r>
            <a:r>
              <a:rPr lang="en-GB" sz="2600" b="1" spc="-10" dirty="0">
                <a:solidFill>
                  <a:srgbClr val="30859C"/>
                </a:solidFill>
                <a:latin typeface="Times New Roman"/>
                <a:cs typeface="Times New Roman"/>
              </a:rPr>
              <a:t> with orbitopathy)
Toxic adenoma (adenoma </a:t>
            </a:r>
            <a:r>
              <a:rPr lang="en-GB" sz="2600" b="1" spc="-10" dirty="0" err="1">
                <a:solidFill>
                  <a:srgbClr val="30859C"/>
                </a:solidFill>
                <a:latin typeface="Times New Roman"/>
                <a:cs typeface="Times New Roman"/>
              </a:rPr>
              <a:t>toxicum</a:t>
            </a:r>
            <a:r>
              <a:rPr lang="en-GB" sz="2600" b="1" spc="-10" dirty="0">
                <a:solidFill>
                  <a:srgbClr val="30859C"/>
                </a:solidFill>
                <a:latin typeface="Times New Roman"/>
                <a:cs typeface="Times New Roman"/>
              </a:rPr>
              <a:t>)
Multinodular toxic </a:t>
            </a:r>
            <a:r>
              <a:rPr lang="en-GB" sz="2600" b="1" spc="-10" dirty="0" err="1">
                <a:solidFill>
                  <a:srgbClr val="30859C"/>
                </a:solidFill>
                <a:latin typeface="Times New Roman"/>
                <a:cs typeface="Times New Roman"/>
              </a:rPr>
              <a:t>goiter</a:t>
            </a:r>
            <a:r>
              <a:rPr lang="en-GB" sz="2600" b="1" spc="-10" dirty="0">
                <a:solidFill>
                  <a:srgbClr val="30859C"/>
                </a:solidFill>
                <a:latin typeface="Times New Roman"/>
                <a:cs typeface="Times New Roman"/>
              </a:rPr>
              <a:t>
-Secondary hyperthyroidism
TSH producing pituitary adenoma
Resistance to thyroid hormones
-Others
Subacute thyroiditis
</a:t>
            </a:r>
            <a:r>
              <a:rPr lang="en-GB" sz="2600" b="1" spc="-10" dirty="0" err="1">
                <a:solidFill>
                  <a:srgbClr val="30859C"/>
                </a:solidFill>
                <a:latin typeface="Times New Roman"/>
                <a:cs typeface="Times New Roman"/>
              </a:rPr>
              <a:t>Iatrogenous</a:t>
            </a:r>
            <a:r>
              <a:rPr lang="en-GB" sz="2600" b="1" spc="-10" dirty="0">
                <a:solidFill>
                  <a:srgbClr val="30859C"/>
                </a:solidFill>
                <a:latin typeface="Times New Roman"/>
                <a:cs typeface="Times New Roman"/>
              </a:rPr>
              <a:t> (application of L-thyroxine)
</a:t>
            </a:r>
            <a:endParaRPr sz="2400" dirty="0">
              <a:latin typeface="Times New Roman"/>
              <a:cs typeface="Times New Roman"/>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20420" y="207086"/>
            <a:ext cx="8303158" cy="630814"/>
          </a:xfrm>
          <a:prstGeom prst="rect">
            <a:avLst/>
          </a:prstGeom>
        </p:spPr>
        <p:txBody>
          <a:bodyPr vert="horz" wrap="square" lIns="0" tIns="106553" rIns="0" bIns="0" rtlCol="0">
            <a:spAutoFit/>
          </a:bodyPr>
          <a:lstStyle/>
          <a:p>
            <a:pPr marL="3469004" marR="5080" indent="-2996565" algn="ctr">
              <a:lnSpc>
                <a:spcPct val="100000"/>
              </a:lnSpc>
              <a:spcBef>
                <a:spcPts val="95"/>
              </a:spcBef>
            </a:pPr>
            <a:r>
              <a:rPr lang="en-GB" sz="3400" spc="-25" dirty="0"/>
              <a:t>Autoimmune thyroid disease (AITD)</a:t>
            </a:r>
            <a:r>
              <a:rPr sz="3400" spc="-5" dirty="0"/>
              <a:t>)</a:t>
            </a:r>
            <a:endParaRPr sz="3400" dirty="0"/>
          </a:p>
        </p:txBody>
      </p:sp>
      <p:sp>
        <p:nvSpPr>
          <p:cNvPr id="3" name="object 3"/>
          <p:cNvSpPr txBox="1">
            <a:spLocks noGrp="1"/>
          </p:cNvSpPr>
          <p:nvPr>
            <p:ph type="body" idx="1"/>
          </p:nvPr>
        </p:nvSpPr>
        <p:spPr>
          <a:xfrm>
            <a:off x="500379" y="1619757"/>
            <a:ext cx="8143240" cy="3499035"/>
          </a:xfrm>
          <a:prstGeom prst="rect">
            <a:avLst/>
          </a:prstGeom>
        </p:spPr>
        <p:txBody>
          <a:bodyPr vert="horz" wrap="square" lIns="0" tIns="13335" rIns="0" bIns="0" rtlCol="0">
            <a:spAutoFit/>
          </a:bodyPr>
          <a:lstStyle/>
          <a:p>
            <a:pPr marL="391160" marR="552450" indent="-342900">
              <a:lnSpc>
                <a:spcPct val="100000"/>
              </a:lnSpc>
              <a:spcBef>
                <a:spcPts val="105"/>
              </a:spcBef>
              <a:buFont typeface="Arial"/>
              <a:buChar char="•"/>
              <a:tabLst>
                <a:tab pos="390525" algn="l"/>
                <a:tab pos="391160" algn="l"/>
              </a:tabLst>
            </a:pPr>
            <a:r>
              <a:rPr lang="en-GB" sz="3200" b="1" spc="-25" dirty="0">
                <a:solidFill>
                  <a:srgbClr val="30859C"/>
                </a:solidFill>
              </a:rPr>
              <a:t>autoimmune disease: the immune system's response to its own antigens (thyroid gland)
the immune mechanisms are mediated inflammatory disease
Why does an immune response develop against its own thyroid antigens?</a:t>
            </a:r>
            <a:endParaRPr sz="3200" dirty="0">
              <a:latin typeface="Times New Roman"/>
              <a:cs typeface="Times New Roman"/>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68313" y="188913"/>
            <a:ext cx="8229600" cy="1143000"/>
          </a:xfrm>
        </p:spPr>
        <p:txBody>
          <a:bodyPr/>
          <a:lstStyle/>
          <a:p>
            <a:pPr eaLnBrk="1" hangingPunct="1"/>
            <a:r>
              <a:rPr lang="en-GB" sz="3600" dirty="0">
                <a:latin typeface="Times New Roman" pitchFamily="18" charset="0"/>
              </a:rPr>
              <a:t>The action of hormones
</a:t>
            </a:r>
            <a:endParaRPr lang="sr-Cyrl-CS" sz="3600" dirty="0">
              <a:latin typeface="Times New Roman" pitchFamily="18" charset="0"/>
            </a:endParaRPr>
          </a:p>
        </p:txBody>
      </p:sp>
      <p:pic>
        <p:nvPicPr>
          <p:cNvPr id="9219" name="Picture 3" descr="nrd2359-f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388" y="1268413"/>
            <a:ext cx="8569325"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42654088"/>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89827" y="66902"/>
            <a:ext cx="9180778" cy="1690078"/>
          </a:xfrm>
          <a:prstGeom prst="rect">
            <a:avLst/>
          </a:prstGeom>
        </p:spPr>
        <p:txBody>
          <a:bodyPr vert="horz" wrap="square" lIns="0" tIns="106553" rIns="0" bIns="0" rtlCol="0">
            <a:spAutoFit/>
          </a:bodyPr>
          <a:lstStyle/>
          <a:p>
            <a:pPr marL="3394710" marR="5080" indent="-2484755">
              <a:lnSpc>
                <a:spcPct val="100000"/>
              </a:lnSpc>
              <a:spcBef>
                <a:spcPts val="95"/>
              </a:spcBef>
            </a:pPr>
            <a:r>
              <a:rPr lang="en-GB" sz="3400" spc="-20" dirty="0"/>
              <a:t>The basis for the emergence of autoimmune diseases
</a:t>
            </a:r>
            <a:endParaRPr sz="3400" dirty="0"/>
          </a:p>
        </p:txBody>
      </p:sp>
      <p:sp>
        <p:nvSpPr>
          <p:cNvPr id="3" name="object 3"/>
          <p:cNvSpPr/>
          <p:nvPr/>
        </p:nvSpPr>
        <p:spPr>
          <a:xfrm>
            <a:off x="1908175" y="1628838"/>
            <a:ext cx="5184775" cy="4998974"/>
          </a:xfrm>
          <a:prstGeom prst="rect">
            <a:avLst/>
          </a:prstGeom>
          <a:blipFill>
            <a:blip r:embed="rId2" cstate="print"/>
            <a:stretch>
              <a:fillRect/>
            </a:stretch>
          </a:blipFill>
        </p:spPr>
        <p:txBody>
          <a:bodyPr wrap="square" lIns="0" tIns="0" rIns="0" bIns="0" rtlCol="0"/>
          <a:lstStyle/>
          <a:p>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954430" y="527126"/>
            <a:ext cx="7236459" cy="1195840"/>
          </a:xfrm>
          <a:prstGeom prst="rect">
            <a:avLst/>
          </a:prstGeom>
        </p:spPr>
        <p:txBody>
          <a:bodyPr vert="horz" wrap="square" lIns="0" tIns="13335" rIns="0" bIns="0" rtlCol="0">
            <a:spAutoFit/>
          </a:bodyPr>
          <a:lstStyle/>
          <a:p>
            <a:pPr marL="12700">
              <a:lnSpc>
                <a:spcPct val="100000"/>
              </a:lnSpc>
              <a:spcBef>
                <a:spcPts val="105"/>
              </a:spcBef>
            </a:pPr>
            <a:r>
              <a:rPr lang="en-GB" sz="3800" spc="-85" dirty="0"/>
              <a:t>The role of genetic factors in AITD
</a:t>
            </a:r>
            <a:endParaRPr sz="3800" dirty="0"/>
          </a:p>
        </p:txBody>
      </p:sp>
      <p:sp>
        <p:nvSpPr>
          <p:cNvPr id="3" name="object 3"/>
          <p:cNvSpPr txBox="1"/>
          <p:nvPr/>
        </p:nvSpPr>
        <p:spPr>
          <a:xfrm>
            <a:off x="535940" y="1520998"/>
            <a:ext cx="8047355" cy="3772186"/>
          </a:xfrm>
          <a:prstGeom prst="rect">
            <a:avLst/>
          </a:prstGeom>
        </p:spPr>
        <p:txBody>
          <a:bodyPr vert="horz" wrap="square" lIns="0" tIns="62865" rIns="0" bIns="0" rtlCol="0">
            <a:spAutoFit/>
          </a:bodyPr>
          <a:lstStyle/>
          <a:p>
            <a:pPr marL="12700">
              <a:lnSpc>
                <a:spcPct val="100000"/>
              </a:lnSpc>
              <a:spcBef>
                <a:spcPts val="495"/>
              </a:spcBef>
              <a:tabLst>
                <a:tab pos="354965" algn="l"/>
                <a:tab pos="355600" algn="l"/>
              </a:tabLst>
            </a:pPr>
            <a:r>
              <a:rPr lang="en-GB" sz="2400" b="1" dirty="0">
                <a:solidFill>
                  <a:srgbClr val="E36C09"/>
                </a:solidFill>
                <a:latin typeface="Times New Roman"/>
                <a:cs typeface="Times New Roman"/>
              </a:rPr>
              <a:t>Facts:
different forms of AITD occur in the same family
In monozygotic twins, they occur much more often than in dizygotic twins.
in some people, one form passes into another
AITD is a multifactorial disease, the clinical form of which is the result of
The interaction of genetic factors and factors
environments</a:t>
            </a:r>
            <a:endParaRPr sz="2400" dirty="0">
              <a:latin typeface="Times New Roman"/>
              <a:cs typeface="Times New Roman"/>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20420" y="207086"/>
            <a:ext cx="8303158" cy="1690078"/>
          </a:xfrm>
          <a:prstGeom prst="rect">
            <a:avLst/>
          </a:prstGeom>
        </p:spPr>
        <p:txBody>
          <a:bodyPr vert="horz" wrap="square" lIns="0" tIns="106553" rIns="0" bIns="0" rtlCol="0">
            <a:spAutoFit/>
          </a:bodyPr>
          <a:lstStyle/>
          <a:p>
            <a:pPr marL="3613150" marR="5080" indent="-3300729" algn="ctr">
              <a:lnSpc>
                <a:spcPct val="100000"/>
              </a:lnSpc>
              <a:spcBef>
                <a:spcPts val="95"/>
              </a:spcBef>
            </a:pPr>
            <a:r>
              <a:rPr lang="en-GB" sz="3400" spc="-80" dirty="0"/>
              <a:t>The role of the MHC complex gene in the emergence of AITD
</a:t>
            </a:r>
            <a:endParaRPr sz="3400" dirty="0"/>
          </a:p>
        </p:txBody>
      </p:sp>
      <p:sp>
        <p:nvSpPr>
          <p:cNvPr id="3" name="object 3"/>
          <p:cNvSpPr txBox="1"/>
          <p:nvPr/>
        </p:nvSpPr>
        <p:spPr>
          <a:xfrm>
            <a:off x="535940" y="2106200"/>
            <a:ext cx="7186295" cy="3529812"/>
          </a:xfrm>
          <a:prstGeom prst="rect">
            <a:avLst/>
          </a:prstGeom>
        </p:spPr>
        <p:txBody>
          <a:bodyPr vert="horz" wrap="square" lIns="0" tIns="112395" rIns="0" bIns="0" rtlCol="0">
            <a:spAutoFit/>
          </a:bodyPr>
          <a:lstStyle/>
          <a:p>
            <a:pPr marL="12700">
              <a:lnSpc>
                <a:spcPct val="100000"/>
              </a:lnSpc>
              <a:spcBef>
                <a:spcPts val="885"/>
              </a:spcBef>
            </a:pPr>
            <a:r>
              <a:rPr lang="en-GB" sz="3200" dirty="0">
                <a:latin typeface="Times New Roman"/>
                <a:cs typeface="Times New Roman"/>
              </a:rPr>
              <a:t>for Graves' disease:
– HLA B8 and DR3
for Hashimoto thyroiditis:
– HLA-DR3, HLA-DR5 and certain HLA-DQ alleles
</a:t>
            </a:r>
            <a:endParaRPr sz="2800" dirty="0">
              <a:latin typeface="Times New Roman"/>
              <a:cs typeface="Times New Roman"/>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20420" y="207086"/>
            <a:ext cx="8303158" cy="1871666"/>
          </a:xfrm>
          <a:prstGeom prst="rect">
            <a:avLst/>
          </a:prstGeom>
        </p:spPr>
        <p:txBody>
          <a:bodyPr vert="horz" wrap="square" lIns="0" tIns="12065" rIns="0" bIns="0" rtlCol="0">
            <a:spAutoFit/>
          </a:bodyPr>
          <a:lstStyle/>
          <a:p>
            <a:pPr marL="2745105" marR="5080" indent="-2733040">
              <a:lnSpc>
                <a:spcPct val="100000"/>
              </a:lnSpc>
              <a:spcBef>
                <a:spcPts val="95"/>
              </a:spcBef>
            </a:pPr>
            <a:r>
              <a:rPr lang="en-GB" spc="-5" dirty="0"/>
              <a:t>Disorders of central and peripheral tolerance
</a:t>
            </a:r>
            <a:endParaRPr spc="-15" dirty="0"/>
          </a:p>
        </p:txBody>
      </p:sp>
      <p:sp>
        <p:nvSpPr>
          <p:cNvPr id="3" name="object 3"/>
          <p:cNvSpPr txBox="1"/>
          <p:nvPr/>
        </p:nvSpPr>
        <p:spPr>
          <a:xfrm>
            <a:off x="609600" y="1493583"/>
            <a:ext cx="7664450" cy="4865114"/>
          </a:xfrm>
          <a:prstGeom prst="rect">
            <a:avLst/>
          </a:prstGeom>
        </p:spPr>
        <p:txBody>
          <a:bodyPr vert="horz" wrap="square" lIns="0" tIns="13335" rIns="0" bIns="0" rtlCol="0">
            <a:spAutoFit/>
          </a:bodyPr>
          <a:lstStyle/>
          <a:p>
            <a:pPr marL="12700">
              <a:lnSpc>
                <a:spcPct val="100000"/>
              </a:lnSpc>
              <a:spcBef>
                <a:spcPts val="105"/>
              </a:spcBef>
              <a:tabLst>
                <a:tab pos="354965" algn="l"/>
                <a:tab pos="355600" algn="l"/>
              </a:tabLst>
            </a:pPr>
            <a:r>
              <a:rPr lang="en-GB" sz="2400" b="1" spc="-5" dirty="0">
                <a:solidFill>
                  <a:srgbClr val="30859C"/>
                </a:solidFill>
                <a:latin typeface="Times New Roman"/>
                <a:cs typeface="Times New Roman"/>
              </a:rPr>
              <a:t>-Disruption of central tolerance
</a:t>
            </a:r>
            <a:r>
              <a:rPr lang="en-GB" sz="2400" b="1" spc="-5" dirty="0">
                <a:solidFill>
                  <a:srgbClr val="E36C09"/>
                </a:solidFill>
                <a:latin typeface="Times New Roman"/>
                <a:cs typeface="Times New Roman"/>
              </a:rPr>
              <a:t>Aire (</a:t>
            </a:r>
            <a:r>
              <a:rPr lang="en-GB" sz="2400" b="1" spc="-5" dirty="0" err="1">
                <a:solidFill>
                  <a:srgbClr val="E36C09"/>
                </a:solidFill>
                <a:latin typeface="Times New Roman"/>
                <a:cs typeface="Times New Roman"/>
              </a:rPr>
              <a:t>eng.</a:t>
            </a:r>
            <a:r>
              <a:rPr lang="en-GB" sz="2400" b="1" spc="-5" dirty="0">
                <a:solidFill>
                  <a:srgbClr val="E36C09"/>
                </a:solidFill>
                <a:latin typeface="Times New Roman"/>
                <a:cs typeface="Times New Roman"/>
              </a:rPr>
              <a:t> </a:t>
            </a:r>
            <a:r>
              <a:rPr lang="en-GB" sz="2400" b="1" spc="-5" dirty="0" err="1">
                <a:solidFill>
                  <a:srgbClr val="E36C09"/>
                </a:solidFill>
                <a:latin typeface="Times New Roman"/>
                <a:cs typeface="Times New Roman"/>
              </a:rPr>
              <a:t>AutoImmune</a:t>
            </a:r>
            <a:r>
              <a:rPr lang="en-GB" sz="2400" b="1" spc="-5" dirty="0">
                <a:solidFill>
                  <a:srgbClr val="E36C09"/>
                </a:solidFill>
                <a:latin typeface="Times New Roman"/>
                <a:cs typeface="Times New Roman"/>
              </a:rPr>
              <a:t> </a:t>
            </a:r>
            <a:r>
              <a:rPr lang="en-GB" sz="2400" b="1" spc="-5" dirty="0" err="1">
                <a:solidFill>
                  <a:srgbClr val="E36C09"/>
                </a:solidFill>
                <a:latin typeface="Times New Roman"/>
                <a:cs typeface="Times New Roman"/>
              </a:rPr>
              <a:t>REgulator</a:t>
            </a:r>
            <a:r>
              <a:rPr lang="en-GB" sz="2400" b="1" spc="-5" dirty="0">
                <a:solidFill>
                  <a:srgbClr val="E36C09"/>
                </a:solidFill>
                <a:latin typeface="Times New Roman"/>
                <a:cs typeface="Times New Roman"/>
              </a:rPr>
              <a:t>: transcription factor that regulates the expression of important autoantigens on thymus medullary epithelial cells</a:t>
            </a:r>
            <a:endParaRPr sz="2400" dirty="0">
              <a:latin typeface="Times New Roman"/>
              <a:cs typeface="Times New Roman"/>
            </a:endParaRPr>
          </a:p>
          <a:p>
            <a:pPr marL="12700">
              <a:lnSpc>
                <a:spcPts val="3825"/>
              </a:lnSpc>
              <a:tabLst>
                <a:tab pos="354965" algn="l"/>
                <a:tab pos="355600" algn="l"/>
              </a:tabLst>
            </a:pPr>
            <a:r>
              <a:rPr lang="en-GB" sz="2400" b="1" spc="-5" dirty="0">
                <a:solidFill>
                  <a:srgbClr val="30859C"/>
                </a:solidFill>
                <a:latin typeface="Times New Roman"/>
                <a:cs typeface="Times New Roman"/>
              </a:rPr>
              <a:t>-Peripheral tolerance disorder
loss of anergy (better antigen processing, expression of costume molecules, cytokine-freed)?
deletion disorder (activation of induced cell death, i.e. apoptosis)?
suppression disorder (t regulatory lymphocyte functions, lack of inhibitory cytokines IL-10 and TGF )?</a:t>
            </a:r>
            <a:endParaRPr sz="2200" dirty="0">
              <a:latin typeface="Times New Roman"/>
              <a:cs typeface="Times New Roman"/>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20420" y="207086"/>
            <a:ext cx="8303158" cy="1693463"/>
          </a:xfrm>
          <a:prstGeom prst="rect">
            <a:avLst/>
          </a:prstGeom>
        </p:spPr>
        <p:txBody>
          <a:bodyPr vert="horz" wrap="square" lIns="0" tIns="109905" rIns="0" bIns="0" rtlCol="0">
            <a:spAutoFit/>
          </a:bodyPr>
          <a:lstStyle/>
          <a:p>
            <a:pPr marL="2933700" marR="5080" indent="-2366010">
              <a:lnSpc>
                <a:spcPct val="100000"/>
              </a:lnSpc>
              <a:spcBef>
                <a:spcPts val="95"/>
              </a:spcBef>
            </a:pPr>
            <a:r>
              <a:rPr lang="en-GB" sz="3400" spc="-5" dirty="0"/>
              <a:t>Disruption of regulatory T lymphocyte function?
</a:t>
            </a:r>
            <a:endParaRPr sz="3400" dirty="0"/>
          </a:p>
        </p:txBody>
      </p:sp>
      <p:sp>
        <p:nvSpPr>
          <p:cNvPr id="3" name="object 3"/>
          <p:cNvSpPr txBox="1"/>
          <p:nvPr/>
        </p:nvSpPr>
        <p:spPr>
          <a:xfrm>
            <a:off x="535940" y="2205050"/>
            <a:ext cx="7355205" cy="1490793"/>
          </a:xfrm>
          <a:prstGeom prst="rect">
            <a:avLst/>
          </a:prstGeom>
        </p:spPr>
        <p:txBody>
          <a:bodyPr vert="horz" wrap="square" lIns="0" tIns="13335" rIns="0" bIns="0" rtlCol="0">
            <a:spAutoFit/>
          </a:bodyPr>
          <a:lstStyle/>
          <a:p>
            <a:pPr marL="355600" marR="5080" indent="-342900">
              <a:lnSpc>
                <a:spcPct val="100000"/>
              </a:lnSpc>
              <a:spcBef>
                <a:spcPts val="105"/>
              </a:spcBef>
              <a:buFont typeface="Arial"/>
              <a:buChar char="•"/>
              <a:tabLst>
                <a:tab pos="354965" algn="l"/>
                <a:tab pos="355600" algn="l"/>
              </a:tabLst>
            </a:pPr>
            <a:r>
              <a:rPr lang="en-GB" sz="3200" spc="-80" dirty="0">
                <a:latin typeface="Times New Roman"/>
                <a:cs typeface="Times New Roman"/>
              </a:rPr>
              <a:t>In people with AITD, a decrease in the number of regulatory T lymphocytes in the peripheral blood (normally 5-10%)</a:t>
            </a:r>
            <a:endParaRPr sz="3200" dirty="0">
              <a:latin typeface="Times New Roman"/>
              <a:cs typeface="Times New Roman"/>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2895600" y="1676400"/>
            <a:ext cx="3733800" cy="1828800"/>
          </a:xfrm>
          <a:custGeom>
            <a:avLst/>
            <a:gdLst/>
            <a:ahLst/>
            <a:cxnLst/>
            <a:rect l="l" t="t" r="r" b="b"/>
            <a:pathLst>
              <a:path w="3733800" h="1828800">
                <a:moveTo>
                  <a:pt x="746760" y="0"/>
                </a:moveTo>
                <a:lnTo>
                  <a:pt x="0" y="914400"/>
                </a:lnTo>
                <a:lnTo>
                  <a:pt x="746760" y="1828800"/>
                </a:lnTo>
                <a:lnTo>
                  <a:pt x="746760" y="1371600"/>
                </a:lnTo>
                <a:lnTo>
                  <a:pt x="3360420" y="1371600"/>
                </a:lnTo>
                <a:lnTo>
                  <a:pt x="3733800" y="914400"/>
                </a:lnTo>
                <a:lnTo>
                  <a:pt x="3360420" y="457200"/>
                </a:lnTo>
                <a:lnTo>
                  <a:pt x="746760" y="457200"/>
                </a:lnTo>
                <a:lnTo>
                  <a:pt x="746760" y="0"/>
                </a:lnTo>
                <a:close/>
              </a:path>
              <a:path w="3733800" h="1828800">
                <a:moveTo>
                  <a:pt x="3360420" y="1371600"/>
                </a:moveTo>
                <a:lnTo>
                  <a:pt x="2987040" y="1371600"/>
                </a:lnTo>
                <a:lnTo>
                  <a:pt x="2987040" y="1828800"/>
                </a:lnTo>
                <a:lnTo>
                  <a:pt x="3360420" y="1371600"/>
                </a:lnTo>
                <a:close/>
              </a:path>
              <a:path w="3733800" h="1828800">
                <a:moveTo>
                  <a:pt x="2987040" y="0"/>
                </a:moveTo>
                <a:lnTo>
                  <a:pt x="2987040" y="457200"/>
                </a:lnTo>
                <a:lnTo>
                  <a:pt x="3360420" y="457200"/>
                </a:lnTo>
                <a:lnTo>
                  <a:pt x="2987040" y="0"/>
                </a:lnTo>
                <a:close/>
              </a:path>
            </a:pathLst>
          </a:custGeom>
          <a:solidFill>
            <a:srgbClr val="4F81BC"/>
          </a:solidFill>
        </p:spPr>
        <p:txBody>
          <a:bodyPr wrap="square" lIns="0" tIns="0" rIns="0" bIns="0" rtlCol="0"/>
          <a:lstStyle/>
          <a:p>
            <a:endParaRPr/>
          </a:p>
        </p:txBody>
      </p:sp>
      <p:sp>
        <p:nvSpPr>
          <p:cNvPr id="3" name="object 3"/>
          <p:cNvSpPr/>
          <p:nvPr/>
        </p:nvSpPr>
        <p:spPr>
          <a:xfrm>
            <a:off x="2895600" y="1676400"/>
            <a:ext cx="3733800" cy="1828800"/>
          </a:xfrm>
          <a:custGeom>
            <a:avLst/>
            <a:gdLst/>
            <a:ahLst/>
            <a:cxnLst/>
            <a:rect l="l" t="t" r="r" b="b"/>
            <a:pathLst>
              <a:path w="3733800" h="1828800">
                <a:moveTo>
                  <a:pt x="0" y="914400"/>
                </a:moveTo>
                <a:lnTo>
                  <a:pt x="746760" y="0"/>
                </a:lnTo>
                <a:lnTo>
                  <a:pt x="746760" y="457200"/>
                </a:lnTo>
                <a:lnTo>
                  <a:pt x="2987040" y="457200"/>
                </a:lnTo>
                <a:lnTo>
                  <a:pt x="2987040" y="0"/>
                </a:lnTo>
                <a:lnTo>
                  <a:pt x="3733800" y="914400"/>
                </a:lnTo>
                <a:lnTo>
                  <a:pt x="2987040" y="1828800"/>
                </a:lnTo>
                <a:lnTo>
                  <a:pt x="2987040" y="1371600"/>
                </a:lnTo>
                <a:lnTo>
                  <a:pt x="746760" y="1371600"/>
                </a:lnTo>
                <a:lnTo>
                  <a:pt x="746760" y="1828800"/>
                </a:lnTo>
                <a:lnTo>
                  <a:pt x="0" y="914400"/>
                </a:lnTo>
                <a:close/>
              </a:path>
            </a:pathLst>
          </a:custGeom>
          <a:ln w="9525">
            <a:solidFill>
              <a:srgbClr val="000000"/>
            </a:solidFill>
          </a:ln>
        </p:spPr>
        <p:txBody>
          <a:bodyPr wrap="square" lIns="0" tIns="0" rIns="0" bIns="0" rtlCol="0"/>
          <a:lstStyle/>
          <a:p>
            <a:endParaRPr/>
          </a:p>
        </p:txBody>
      </p:sp>
      <p:sp>
        <p:nvSpPr>
          <p:cNvPr id="4" name="object 4"/>
          <p:cNvSpPr txBox="1"/>
          <p:nvPr/>
        </p:nvSpPr>
        <p:spPr>
          <a:xfrm>
            <a:off x="3664458" y="2157806"/>
            <a:ext cx="2355215" cy="962443"/>
          </a:xfrm>
          <a:prstGeom prst="rect">
            <a:avLst/>
          </a:prstGeom>
        </p:spPr>
        <p:txBody>
          <a:bodyPr vert="horz" wrap="square" lIns="0" tIns="13335" rIns="0" bIns="0" rtlCol="0">
            <a:spAutoFit/>
          </a:bodyPr>
          <a:lstStyle/>
          <a:p>
            <a:pPr algn="ctr">
              <a:lnSpc>
                <a:spcPct val="100000"/>
              </a:lnSpc>
              <a:spcBef>
                <a:spcPts val="105"/>
              </a:spcBef>
            </a:pPr>
            <a:r>
              <a:rPr lang="en-GB" sz="2000" b="1" spc="-15" dirty="0">
                <a:latin typeface="Times New Roman"/>
                <a:cs typeface="Times New Roman"/>
              </a:rPr>
              <a:t>Autoimmune disease
thyroid gland
</a:t>
            </a:r>
            <a:endParaRPr sz="2000" dirty="0">
              <a:latin typeface="Times New Roman"/>
              <a:cs typeface="Times New Roman"/>
            </a:endParaRPr>
          </a:p>
        </p:txBody>
      </p:sp>
      <p:sp>
        <p:nvSpPr>
          <p:cNvPr id="5" name="object 5"/>
          <p:cNvSpPr txBox="1"/>
          <p:nvPr/>
        </p:nvSpPr>
        <p:spPr>
          <a:xfrm>
            <a:off x="6799326" y="2083434"/>
            <a:ext cx="1987550" cy="1120820"/>
          </a:xfrm>
          <a:prstGeom prst="rect">
            <a:avLst/>
          </a:prstGeom>
        </p:spPr>
        <p:txBody>
          <a:bodyPr vert="horz" wrap="square" lIns="0" tIns="12700" rIns="0" bIns="0" rtlCol="0">
            <a:spAutoFit/>
          </a:bodyPr>
          <a:lstStyle/>
          <a:p>
            <a:pPr marL="222885" marR="211454" algn="ctr">
              <a:lnSpc>
                <a:spcPct val="100000"/>
              </a:lnSpc>
              <a:spcBef>
                <a:spcPts val="100"/>
              </a:spcBef>
            </a:pPr>
            <a:r>
              <a:rPr lang="en-GB" sz="2400" dirty="0">
                <a:latin typeface="Times New Roman"/>
                <a:cs typeface="Times New Roman"/>
              </a:rPr>
              <a:t>Anti </a:t>
            </a:r>
            <a:r>
              <a:rPr lang="en-GB" sz="2400" dirty="0" err="1">
                <a:latin typeface="Times New Roman"/>
                <a:cs typeface="Times New Roman"/>
              </a:rPr>
              <a:t>TSHr</a:t>
            </a:r>
            <a:r>
              <a:rPr lang="en-GB" sz="2400" dirty="0">
                <a:latin typeface="Times New Roman"/>
                <a:cs typeface="Times New Roman"/>
              </a:rPr>
              <a:t> antibodies( stimulating)</a:t>
            </a:r>
            <a:endParaRPr sz="2400" dirty="0">
              <a:latin typeface="Times New Roman"/>
              <a:cs typeface="Times New Roman"/>
            </a:endParaRPr>
          </a:p>
        </p:txBody>
      </p:sp>
      <p:sp>
        <p:nvSpPr>
          <p:cNvPr id="6" name="object 6"/>
          <p:cNvSpPr txBox="1"/>
          <p:nvPr/>
        </p:nvSpPr>
        <p:spPr>
          <a:xfrm>
            <a:off x="6552438" y="4827320"/>
            <a:ext cx="2483485" cy="1067280"/>
          </a:xfrm>
          <a:prstGeom prst="rect">
            <a:avLst/>
          </a:prstGeom>
        </p:spPr>
        <p:txBody>
          <a:bodyPr vert="horz" wrap="square" lIns="0" tIns="12700" rIns="0" bIns="0" rtlCol="0">
            <a:spAutoFit/>
          </a:bodyPr>
          <a:lstStyle/>
          <a:p>
            <a:pPr marL="208915" marR="5080" indent="-196850">
              <a:lnSpc>
                <a:spcPct val="150000"/>
              </a:lnSpc>
              <a:spcBef>
                <a:spcPts val="100"/>
              </a:spcBef>
            </a:pPr>
            <a:r>
              <a:rPr lang="en-GB" sz="2400" spc="-10" dirty="0">
                <a:latin typeface="Times New Roman"/>
                <a:cs typeface="Times New Roman"/>
              </a:rPr>
              <a:t>Graves' disease </a:t>
            </a:r>
            <a:r>
              <a:rPr lang="en-GB" sz="2400" b="1" spc="-10" dirty="0">
                <a:solidFill>
                  <a:srgbClr val="E36C09"/>
                </a:solidFill>
                <a:latin typeface="Times New Roman"/>
                <a:cs typeface="Times New Roman"/>
              </a:rPr>
              <a:t>
</a:t>
            </a:r>
            <a:endParaRPr sz="2400" dirty="0">
              <a:latin typeface="Times New Roman"/>
              <a:cs typeface="Times New Roman"/>
            </a:endParaRPr>
          </a:p>
        </p:txBody>
      </p:sp>
      <p:sp>
        <p:nvSpPr>
          <p:cNvPr id="7" name="object 7"/>
          <p:cNvSpPr txBox="1"/>
          <p:nvPr/>
        </p:nvSpPr>
        <p:spPr>
          <a:xfrm>
            <a:off x="258267" y="1613154"/>
            <a:ext cx="2797810" cy="2813591"/>
          </a:xfrm>
          <a:prstGeom prst="rect">
            <a:avLst/>
          </a:prstGeom>
        </p:spPr>
        <p:txBody>
          <a:bodyPr vert="horz" wrap="square" lIns="0" tIns="195580" rIns="0" bIns="0" rtlCol="0">
            <a:spAutoFit/>
          </a:bodyPr>
          <a:lstStyle/>
          <a:p>
            <a:pPr marL="12700">
              <a:lnSpc>
                <a:spcPct val="100000"/>
              </a:lnSpc>
              <a:spcBef>
                <a:spcPts val="1540"/>
              </a:spcBef>
            </a:pPr>
            <a:r>
              <a:rPr lang="en-GB" sz="2400" spc="-5" dirty="0">
                <a:latin typeface="Times New Roman"/>
                <a:cs typeface="Times New Roman"/>
              </a:rPr>
              <a:t>anti-</a:t>
            </a:r>
            <a:r>
              <a:rPr lang="sr-Cyrl-RS" sz="2400" spc="-5" dirty="0">
                <a:latin typeface="Times New Roman"/>
                <a:cs typeface="Times New Roman"/>
              </a:rPr>
              <a:t>Т</a:t>
            </a:r>
            <a:r>
              <a:rPr lang="en-GB" sz="2400" spc="-5" dirty="0">
                <a:latin typeface="Times New Roman"/>
                <a:cs typeface="Times New Roman"/>
              </a:rPr>
              <a:t>g antibodies
anti-TPO antibodies
anti TSH-R antibodies
(inhibiting)
</a:t>
            </a:r>
            <a:endParaRPr sz="2400" dirty="0">
              <a:latin typeface="Times New Roman"/>
              <a:cs typeface="Times New Roman"/>
            </a:endParaRPr>
          </a:p>
        </p:txBody>
      </p:sp>
      <p:sp>
        <p:nvSpPr>
          <p:cNvPr id="8" name="object 8"/>
          <p:cNvSpPr txBox="1"/>
          <p:nvPr/>
        </p:nvSpPr>
        <p:spPr>
          <a:xfrm>
            <a:off x="748995" y="4905502"/>
            <a:ext cx="1936750" cy="751488"/>
          </a:xfrm>
          <a:prstGeom prst="rect">
            <a:avLst/>
          </a:prstGeom>
        </p:spPr>
        <p:txBody>
          <a:bodyPr vert="horz" wrap="square" lIns="0" tIns="12700" rIns="0" bIns="0" rtlCol="0">
            <a:spAutoFit/>
          </a:bodyPr>
          <a:lstStyle/>
          <a:p>
            <a:pPr marL="94615" marR="86360" indent="635" algn="ctr">
              <a:lnSpc>
                <a:spcPct val="100000"/>
              </a:lnSpc>
              <a:spcBef>
                <a:spcPts val="100"/>
              </a:spcBef>
            </a:pPr>
            <a:r>
              <a:rPr lang="en-GB" sz="2400" spc="-5" dirty="0">
                <a:latin typeface="Times New Roman"/>
                <a:cs typeface="Times New Roman"/>
              </a:rPr>
              <a:t>Hashimoto </a:t>
            </a:r>
            <a:r>
              <a:rPr lang="en-GB" sz="2400" dirty="0">
                <a:latin typeface="Times New Roman"/>
                <a:cs typeface="Times New Roman"/>
              </a:rPr>
              <a:t>thyroiditis</a:t>
            </a:r>
            <a:r>
              <a:rPr lang="en-GB" sz="2400" spc="-5" dirty="0">
                <a:latin typeface="Times New Roman"/>
                <a:cs typeface="Times New Roman"/>
              </a:rPr>
              <a:t> </a:t>
            </a:r>
            <a:endParaRPr lang="sr-Cyrl-RS" sz="2400" dirty="0">
              <a:latin typeface="Times New Roman"/>
              <a:cs typeface="Times New Roman"/>
            </a:endParaRPr>
          </a:p>
        </p:txBody>
      </p:sp>
      <p:sp>
        <p:nvSpPr>
          <p:cNvPr id="9" name="object 9"/>
          <p:cNvSpPr txBox="1">
            <a:spLocks noGrp="1"/>
          </p:cNvSpPr>
          <p:nvPr>
            <p:ph type="title"/>
          </p:nvPr>
        </p:nvSpPr>
        <p:spPr>
          <a:xfrm>
            <a:off x="824890" y="560654"/>
            <a:ext cx="7495540" cy="1071447"/>
          </a:xfrm>
          <a:prstGeom prst="rect">
            <a:avLst/>
          </a:prstGeom>
        </p:spPr>
        <p:txBody>
          <a:bodyPr vert="horz" wrap="square" lIns="0" tIns="12065" rIns="0" bIns="0" rtlCol="0">
            <a:spAutoFit/>
          </a:bodyPr>
          <a:lstStyle/>
          <a:p>
            <a:pPr marL="12700">
              <a:lnSpc>
                <a:spcPct val="100000"/>
              </a:lnSpc>
              <a:spcBef>
                <a:spcPts val="95"/>
              </a:spcBef>
            </a:pPr>
            <a:r>
              <a:rPr lang="en-GB" sz="3400" dirty="0"/>
              <a:t>Deviation of immune response in AITD
</a:t>
            </a:r>
            <a:endParaRPr sz="3400" dirty="0"/>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065" rIns="0" bIns="0" rtlCol="0">
            <a:spAutoFit/>
          </a:bodyPr>
          <a:lstStyle/>
          <a:p>
            <a:pPr marL="3465195" marR="5080" indent="-2704465">
              <a:lnSpc>
                <a:spcPct val="100000"/>
              </a:lnSpc>
              <a:spcBef>
                <a:spcPts val="95"/>
              </a:spcBef>
            </a:pPr>
            <a:r>
              <a:rPr lang="en-GB" spc="-30" dirty="0"/>
              <a:t>Autoimmune thyroid disease
</a:t>
            </a:r>
            <a:endParaRPr spc="-20" dirty="0"/>
          </a:p>
        </p:txBody>
      </p:sp>
      <p:sp>
        <p:nvSpPr>
          <p:cNvPr id="3" name="object 3"/>
          <p:cNvSpPr/>
          <p:nvPr/>
        </p:nvSpPr>
        <p:spPr>
          <a:xfrm>
            <a:off x="1371600" y="1905000"/>
            <a:ext cx="3581400" cy="3429000"/>
          </a:xfrm>
          <a:custGeom>
            <a:avLst/>
            <a:gdLst/>
            <a:ahLst/>
            <a:cxnLst/>
            <a:rect l="l" t="t" r="r" b="b"/>
            <a:pathLst>
              <a:path w="3581400" h="3429000">
                <a:moveTo>
                  <a:pt x="0" y="1714500"/>
                </a:moveTo>
                <a:lnTo>
                  <a:pt x="665" y="1667306"/>
                </a:lnTo>
                <a:lnTo>
                  <a:pt x="2649" y="1620428"/>
                </a:lnTo>
                <a:lnTo>
                  <a:pt x="5936" y="1573881"/>
                </a:lnTo>
                <a:lnTo>
                  <a:pt x="10507" y="1527682"/>
                </a:lnTo>
                <a:lnTo>
                  <a:pt x="16347" y="1481848"/>
                </a:lnTo>
                <a:lnTo>
                  <a:pt x="23437" y="1436394"/>
                </a:lnTo>
                <a:lnTo>
                  <a:pt x="31762" y="1391337"/>
                </a:lnTo>
                <a:lnTo>
                  <a:pt x="41303" y="1346693"/>
                </a:lnTo>
                <a:lnTo>
                  <a:pt x="52044" y="1302479"/>
                </a:lnTo>
                <a:lnTo>
                  <a:pt x="63967" y="1258711"/>
                </a:lnTo>
                <a:lnTo>
                  <a:pt x="77056" y="1215405"/>
                </a:lnTo>
                <a:lnTo>
                  <a:pt x="91293" y="1172577"/>
                </a:lnTo>
                <a:lnTo>
                  <a:pt x="106662" y="1130245"/>
                </a:lnTo>
                <a:lnTo>
                  <a:pt x="123145" y="1088424"/>
                </a:lnTo>
                <a:lnTo>
                  <a:pt x="140725" y="1047130"/>
                </a:lnTo>
                <a:lnTo>
                  <a:pt x="159386" y="1006381"/>
                </a:lnTo>
                <a:lnTo>
                  <a:pt x="179110" y="966192"/>
                </a:lnTo>
                <a:lnTo>
                  <a:pt x="199879" y="926579"/>
                </a:lnTo>
                <a:lnTo>
                  <a:pt x="221678" y="887560"/>
                </a:lnTo>
                <a:lnTo>
                  <a:pt x="244489" y="849150"/>
                </a:lnTo>
                <a:lnTo>
                  <a:pt x="268294" y="811365"/>
                </a:lnTo>
                <a:lnTo>
                  <a:pt x="293077" y="774223"/>
                </a:lnTo>
                <a:lnTo>
                  <a:pt x="318821" y="737739"/>
                </a:lnTo>
                <a:lnTo>
                  <a:pt x="345509" y="701930"/>
                </a:lnTo>
                <a:lnTo>
                  <a:pt x="373123" y="666811"/>
                </a:lnTo>
                <a:lnTo>
                  <a:pt x="401646" y="632400"/>
                </a:lnTo>
                <a:lnTo>
                  <a:pt x="431062" y="598713"/>
                </a:lnTo>
                <a:lnTo>
                  <a:pt x="461353" y="565766"/>
                </a:lnTo>
                <a:lnTo>
                  <a:pt x="492503" y="533575"/>
                </a:lnTo>
                <a:lnTo>
                  <a:pt x="524494" y="502157"/>
                </a:lnTo>
                <a:lnTo>
                  <a:pt x="557308" y="471529"/>
                </a:lnTo>
                <a:lnTo>
                  <a:pt x="590930" y="441705"/>
                </a:lnTo>
                <a:lnTo>
                  <a:pt x="625342" y="412704"/>
                </a:lnTo>
                <a:lnTo>
                  <a:pt x="660527" y="384540"/>
                </a:lnTo>
                <a:lnTo>
                  <a:pt x="696468" y="357231"/>
                </a:lnTo>
                <a:lnTo>
                  <a:pt x="733147" y="330793"/>
                </a:lnTo>
                <a:lnTo>
                  <a:pt x="770548" y="305242"/>
                </a:lnTo>
                <a:lnTo>
                  <a:pt x="808654" y="280594"/>
                </a:lnTo>
                <a:lnTo>
                  <a:pt x="847447" y="256866"/>
                </a:lnTo>
                <a:lnTo>
                  <a:pt x="886911" y="234075"/>
                </a:lnTo>
                <a:lnTo>
                  <a:pt x="927028" y="212235"/>
                </a:lnTo>
                <a:lnTo>
                  <a:pt x="967782" y="191365"/>
                </a:lnTo>
                <a:lnTo>
                  <a:pt x="1009155" y="171480"/>
                </a:lnTo>
                <a:lnTo>
                  <a:pt x="1051130" y="152596"/>
                </a:lnTo>
                <a:lnTo>
                  <a:pt x="1093690" y="134731"/>
                </a:lnTo>
                <a:lnTo>
                  <a:pt x="1136818" y="117899"/>
                </a:lnTo>
                <a:lnTo>
                  <a:pt x="1180497" y="102118"/>
                </a:lnTo>
                <a:lnTo>
                  <a:pt x="1224710" y="87404"/>
                </a:lnTo>
                <a:lnTo>
                  <a:pt x="1269440" y="73773"/>
                </a:lnTo>
                <a:lnTo>
                  <a:pt x="1314670" y="61242"/>
                </a:lnTo>
                <a:lnTo>
                  <a:pt x="1360382" y="49826"/>
                </a:lnTo>
                <a:lnTo>
                  <a:pt x="1406561" y="39543"/>
                </a:lnTo>
                <a:lnTo>
                  <a:pt x="1453187" y="30409"/>
                </a:lnTo>
                <a:lnTo>
                  <a:pt x="1500245" y="22439"/>
                </a:lnTo>
                <a:lnTo>
                  <a:pt x="1547718" y="15650"/>
                </a:lnTo>
                <a:lnTo>
                  <a:pt x="1595588" y="10060"/>
                </a:lnTo>
                <a:lnTo>
                  <a:pt x="1643838" y="5683"/>
                </a:lnTo>
                <a:lnTo>
                  <a:pt x="1692451" y="2536"/>
                </a:lnTo>
                <a:lnTo>
                  <a:pt x="1741411" y="636"/>
                </a:lnTo>
                <a:lnTo>
                  <a:pt x="1790700" y="0"/>
                </a:lnTo>
                <a:lnTo>
                  <a:pt x="1839988" y="636"/>
                </a:lnTo>
                <a:lnTo>
                  <a:pt x="1888948" y="2536"/>
                </a:lnTo>
                <a:lnTo>
                  <a:pt x="1937561" y="5683"/>
                </a:lnTo>
                <a:lnTo>
                  <a:pt x="1985811" y="10060"/>
                </a:lnTo>
                <a:lnTo>
                  <a:pt x="2033681" y="15650"/>
                </a:lnTo>
                <a:lnTo>
                  <a:pt x="2081154" y="22439"/>
                </a:lnTo>
                <a:lnTo>
                  <a:pt x="2128212" y="30409"/>
                </a:lnTo>
                <a:lnTo>
                  <a:pt x="2174838" y="39543"/>
                </a:lnTo>
                <a:lnTo>
                  <a:pt x="2221017" y="49826"/>
                </a:lnTo>
                <a:lnTo>
                  <a:pt x="2266729" y="61242"/>
                </a:lnTo>
                <a:lnTo>
                  <a:pt x="2311959" y="73773"/>
                </a:lnTo>
                <a:lnTo>
                  <a:pt x="2356689" y="87404"/>
                </a:lnTo>
                <a:lnTo>
                  <a:pt x="2400902" y="102118"/>
                </a:lnTo>
                <a:lnTo>
                  <a:pt x="2444581" y="117899"/>
                </a:lnTo>
                <a:lnTo>
                  <a:pt x="2487709" y="134731"/>
                </a:lnTo>
                <a:lnTo>
                  <a:pt x="2530269" y="152596"/>
                </a:lnTo>
                <a:lnTo>
                  <a:pt x="2572244" y="171480"/>
                </a:lnTo>
                <a:lnTo>
                  <a:pt x="2613617" y="191365"/>
                </a:lnTo>
                <a:lnTo>
                  <a:pt x="2654371" y="212235"/>
                </a:lnTo>
                <a:lnTo>
                  <a:pt x="2694488" y="234075"/>
                </a:lnTo>
                <a:lnTo>
                  <a:pt x="2733952" y="256866"/>
                </a:lnTo>
                <a:lnTo>
                  <a:pt x="2772745" y="280594"/>
                </a:lnTo>
                <a:lnTo>
                  <a:pt x="2810851" y="305242"/>
                </a:lnTo>
                <a:lnTo>
                  <a:pt x="2848252" y="330793"/>
                </a:lnTo>
                <a:lnTo>
                  <a:pt x="2884931" y="357231"/>
                </a:lnTo>
                <a:lnTo>
                  <a:pt x="2920872" y="384540"/>
                </a:lnTo>
                <a:lnTo>
                  <a:pt x="2956057" y="412704"/>
                </a:lnTo>
                <a:lnTo>
                  <a:pt x="2990469" y="441705"/>
                </a:lnTo>
                <a:lnTo>
                  <a:pt x="3024091" y="471529"/>
                </a:lnTo>
                <a:lnTo>
                  <a:pt x="3056905" y="502157"/>
                </a:lnTo>
                <a:lnTo>
                  <a:pt x="3088896" y="533575"/>
                </a:lnTo>
                <a:lnTo>
                  <a:pt x="3120046" y="565766"/>
                </a:lnTo>
                <a:lnTo>
                  <a:pt x="3150337" y="598713"/>
                </a:lnTo>
                <a:lnTo>
                  <a:pt x="3179753" y="632400"/>
                </a:lnTo>
                <a:lnTo>
                  <a:pt x="3208276" y="666811"/>
                </a:lnTo>
                <a:lnTo>
                  <a:pt x="3235890" y="701930"/>
                </a:lnTo>
                <a:lnTo>
                  <a:pt x="3262578" y="737739"/>
                </a:lnTo>
                <a:lnTo>
                  <a:pt x="3288322" y="774223"/>
                </a:lnTo>
                <a:lnTo>
                  <a:pt x="3313105" y="811365"/>
                </a:lnTo>
                <a:lnTo>
                  <a:pt x="3336910" y="849150"/>
                </a:lnTo>
                <a:lnTo>
                  <a:pt x="3359721" y="887560"/>
                </a:lnTo>
                <a:lnTo>
                  <a:pt x="3381520" y="926579"/>
                </a:lnTo>
                <a:lnTo>
                  <a:pt x="3402289" y="966192"/>
                </a:lnTo>
                <a:lnTo>
                  <a:pt x="3422013" y="1006381"/>
                </a:lnTo>
                <a:lnTo>
                  <a:pt x="3440674" y="1047130"/>
                </a:lnTo>
                <a:lnTo>
                  <a:pt x="3458254" y="1088424"/>
                </a:lnTo>
                <a:lnTo>
                  <a:pt x="3474737" y="1130245"/>
                </a:lnTo>
                <a:lnTo>
                  <a:pt x="3490106" y="1172577"/>
                </a:lnTo>
                <a:lnTo>
                  <a:pt x="3504343" y="1215405"/>
                </a:lnTo>
                <a:lnTo>
                  <a:pt x="3517432" y="1258711"/>
                </a:lnTo>
                <a:lnTo>
                  <a:pt x="3529355" y="1302479"/>
                </a:lnTo>
                <a:lnTo>
                  <a:pt x="3540096" y="1346693"/>
                </a:lnTo>
                <a:lnTo>
                  <a:pt x="3549637" y="1391337"/>
                </a:lnTo>
                <a:lnTo>
                  <a:pt x="3557962" y="1436394"/>
                </a:lnTo>
                <a:lnTo>
                  <a:pt x="3565052" y="1481848"/>
                </a:lnTo>
                <a:lnTo>
                  <a:pt x="3570892" y="1527682"/>
                </a:lnTo>
                <a:lnTo>
                  <a:pt x="3575463" y="1573881"/>
                </a:lnTo>
                <a:lnTo>
                  <a:pt x="3578750" y="1620428"/>
                </a:lnTo>
                <a:lnTo>
                  <a:pt x="3580734" y="1667306"/>
                </a:lnTo>
                <a:lnTo>
                  <a:pt x="3581400" y="1714500"/>
                </a:lnTo>
                <a:lnTo>
                  <a:pt x="3580734" y="1761693"/>
                </a:lnTo>
                <a:lnTo>
                  <a:pt x="3578750" y="1808571"/>
                </a:lnTo>
                <a:lnTo>
                  <a:pt x="3575463" y="1855118"/>
                </a:lnTo>
                <a:lnTo>
                  <a:pt x="3570892" y="1901317"/>
                </a:lnTo>
                <a:lnTo>
                  <a:pt x="3565052" y="1947151"/>
                </a:lnTo>
                <a:lnTo>
                  <a:pt x="3557962" y="1992605"/>
                </a:lnTo>
                <a:lnTo>
                  <a:pt x="3549637" y="2037662"/>
                </a:lnTo>
                <a:lnTo>
                  <a:pt x="3540096" y="2082306"/>
                </a:lnTo>
                <a:lnTo>
                  <a:pt x="3529355" y="2126520"/>
                </a:lnTo>
                <a:lnTo>
                  <a:pt x="3517432" y="2170288"/>
                </a:lnTo>
                <a:lnTo>
                  <a:pt x="3504343" y="2213594"/>
                </a:lnTo>
                <a:lnTo>
                  <a:pt x="3490106" y="2256422"/>
                </a:lnTo>
                <a:lnTo>
                  <a:pt x="3474737" y="2298754"/>
                </a:lnTo>
                <a:lnTo>
                  <a:pt x="3458254" y="2340575"/>
                </a:lnTo>
                <a:lnTo>
                  <a:pt x="3440674" y="2381869"/>
                </a:lnTo>
                <a:lnTo>
                  <a:pt x="3422013" y="2422618"/>
                </a:lnTo>
                <a:lnTo>
                  <a:pt x="3402289" y="2462807"/>
                </a:lnTo>
                <a:lnTo>
                  <a:pt x="3381520" y="2502420"/>
                </a:lnTo>
                <a:lnTo>
                  <a:pt x="3359721" y="2541439"/>
                </a:lnTo>
                <a:lnTo>
                  <a:pt x="3336910" y="2579849"/>
                </a:lnTo>
                <a:lnTo>
                  <a:pt x="3313105" y="2617634"/>
                </a:lnTo>
                <a:lnTo>
                  <a:pt x="3288322" y="2654776"/>
                </a:lnTo>
                <a:lnTo>
                  <a:pt x="3262578" y="2691260"/>
                </a:lnTo>
                <a:lnTo>
                  <a:pt x="3235890" y="2727069"/>
                </a:lnTo>
                <a:lnTo>
                  <a:pt x="3208276" y="2762188"/>
                </a:lnTo>
                <a:lnTo>
                  <a:pt x="3179753" y="2796599"/>
                </a:lnTo>
                <a:lnTo>
                  <a:pt x="3150337" y="2830286"/>
                </a:lnTo>
                <a:lnTo>
                  <a:pt x="3120046" y="2863233"/>
                </a:lnTo>
                <a:lnTo>
                  <a:pt x="3088896" y="2895424"/>
                </a:lnTo>
                <a:lnTo>
                  <a:pt x="3056905" y="2926842"/>
                </a:lnTo>
                <a:lnTo>
                  <a:pt x="3024091" y="2957470"/>
                </a:lnTo>
                <a:lnTo>
                  <a:pt x="2990469" y="2987294"/>
                </a:lnTo>
                <a:lnTo>
                  <a:pt x="2956057" y="3016295"/>
                </a:lnTo>
                <a:lnTo>
                  <a:pt x="2920872" y="3044459"/>
                </a:lnTo>
                <a:lnTo>
                  <a:pt x="2884931" y="3071768"/>
                </a:lnTo>
                <a:lnTo>
                  <a:pt x="2848252" y="3098206"/>
                </a:lnTo>
                <a:lnTo>
                  <a:pt x="2810851" y="3123757"/>
                </a:lnTo>
                <a:lnTo>
                  <a:pt x="2772745" y="3148405"/>
                </a:lnTo>
                <a:lnTo>
                  <a:pt x="2733952" y="3172133"/>
                </a:lnTo>
                <a:lnTo>
                  <a:pt x="2694488" y="3194924"/>
                </a:lnTo>
                <a:lnTo>
                  <a:pt x="2654371" y="3216764"/>
                </a:lnTo>
                <a:lnTo>
                  <a:pt x="2613617" y="3237634"/>
                </a:lnTo>
                <a:lnTo>
                  <a:pt x="2572244" y="3257519"/>
                </a:lnTo>
                <a:lnTo>
                  <a:pt x="2530269" y="3276403"/>
                </a:lnTo>
                <a:lnTo>
                  <a:pt x="2487709" y="3294268"/>
                </a:lnTo>
                <a:lnTo>
                  <a:pt x="2444581" y="3311100"/>
                </a:lnTo>
                <a:lnTo>
                  <a:pt x="2400902" y="3326881"/>
                </a:lnTo>
                <a:lnTo>
                  <a:pt x="2356689" y="3341595"/>
                </a:lnTo>
                <a:lnTo>
                  <a:pt x="2311959" y="3355226"/>
                </a:lnTo>
                <a:lnTo>
                  <a:pt x="2266729" y="3367757"/>
                </a:lnTo>
                <a:lnTo>
                  <a:pt x="2221017" y="3379173"/>
                </a:lnTo>
                <a:lnTo>
                  <a:pt x="2174838" y="3389456"/>
                </a:lnTo>
                <a:lnTo>
                  <a:pt x="2128212" y="3398590"/>
                </a:lnTo>
                <a:lnTo>
                  <a:pt x="2081154" y="3406560"/>
                </a:lnTo>
                <a:lnTo>
                  <a:pt x="2033681" y="3413349"/>
                </a:lnTo>
                <a:lnTo>
                  <a:pt x="1985811" y="3418939"/>
                </a:lnTo>
                <a:lnTo>
                  <a:pt x="1937561" y="3423316"/>
                </a:lnTo>
                <a:lnTo>
                  <a:pt x="1888948" y="3426463"/>
                </a:lnTo>
                <a:lnTo>
                  <a:pt x="1839988" y="3428363"/>
                </a:lnTo>
                <a:lnTo>
                  <a:pt x="1790700" y="3429000"/>
                </a:lnTo>
                <a:lnTo>
                  <a:pt x="1741411" y="3428363"/>
                </a:lnTo>
                <a:lnTo>
                  <a:pt x="1692451" y="3426463"/>
                </a:lnTo>
                <a:lnTo>
                  <a:pt x="1643838" y="3423316"/>
                </a:lnTo>
                <a:lnTo>
                  <a:pt x="1595588" y="3418939"/>
                </a:lnTo>
                <a:lnTo>
                  <a:pt x="1547718" y="3413349"/>
                </a:lnTo>
                <a:lnTo>
                  <a:pt x="1500245" y="3406560"/>
                </a:lnTo>
                <a:lnTo>
                  <a:pt x="1453187" y="3398590"/>
                </a:lnTo>
                <a:lnTo>
                  <a:pt x="1406561" y="3389456"/>
                </a:lnTo>
                <a:lnTo>
                  <a:pt x="1360382" y="3379173"/>
                </a:lnTo>
                <a:lnTo>
                  <a:pt x="1314670" y="3367757"/>
                </a:lnTo>
                <a:lnTo>
                  <a:pt x="1269440" y="3355226"/>
                </a:lnTo>
                <a:lnTo>
                  <a:pt x="1224710" y="3341595"/>
                </a:lnTo>
                <a:lnTo>
                  <a:pt x="1180497" y="3326881"/>
                </a:lnTo>
                <a:lnTo>
                  <a:pt x="1136818" y="3311100"/>
                </a:lnTo>
                <a:lnTo>
                  <a:pt x="1093690" y="3294268"/>
                </a:lnTo>
                <a:lnTo>
                  <a:pt x="1051130" y="3276403"/>
                </a:lnTo>
                <a:lnTo>
                  <a:pt x="1009155" y="3257519"/>
                </a:lnTo>
                <a:lnTo>
                  <a:pt x="967782" y="3237634"/>
                </a:lnTo>
                <a:lnTo>
                  <a:pt x="927028" y="3216764"/>
                </a:lnTo>
                <a:lnTo>
                  <a:pt x="886911" y="3194924"/>
                </a:lnTo>
                <a:lnTo>
                  <a:pt x="847447" y="3172133"/>
                </a:lnTo>
                <a:lnTo>
                  <a:pt x="808654" y="3148405"/>
                </a:lnTo>
                <a:lnTo>
                  <a:pt x="770548" y="3123757"/>
                </a:lnTo>
                <a:lnTo>
                  <a:pt x="733147" y="3098206"/>
                </a:lnTo>
                <a:lnTo>
                  <a:pt x="696468" y="3071768"/>
                </a:lnTo>
                <a:lnTo>
                  <a:pt x="660527" y="3044459"/>
                </a:lnTo>
                <a:lnTo>
                  <a:pt x="625342" y="3016295"/>
                </a:lnTo>
                <a:lnTo>
                  <a:pt x="590930" y="2987294"/>
                </a:lnTo>
                <a:lnTo>
                  <a:pt x="557308" y="2957470"/>
                </a:lnTo>
                <a:lnTo>
                  <a:pt x="524494" y="2926842"/>
                </a:lnTo>
                <a:lnTo>
                  <a:pt x="492503" y="2895424"/>
                </a:lnTo>
                <a:lnTo>
                  <a:pt x="461353" y="2863233"/>
                </a:lnTo>
                <a:lnTo>
                  <a:pt x="431062" y="2830286"/>
                </a:lnTo>
                <a:lnTo>
                  <a:pt x="401646" y="2796599"/>
                </a:lnTo>
                <a:lnTo>
                  <a:pt x="373123" y="2762188"/>
                </a:lnTo>
                <a:lnTo>
                  <a:pt x="345509" y="2727069"/>
                </a:lnTo>
                <a:lnTo>
                  <a:pt x="318821" y="2691260"/>
                </a:lnTo>
                <a:lnTo>
                  <a:pt x="293077" y="2654776"/>
                </a:lnTo>
                <a:lnTo>
                  <a:pt x="268294" y="2617634"/>
                </a:lnTo>
                <a:lnTo>
                  <a:pt x="244489" y="2579849"/>
                </a:lnTo>
                <a:lnTo>
                  <a:pt x="221678" y="2541439"/>
                </a:lnTo>
                <a:lnTo>
                  <a:pt x="199879" y="2502420"/>
                </a:lnTo>
                <a:lnTo>
                  <a:pt x="179110" y="2462807"/>
                </a:lnTo>
                <a:lnTo>
                  <a:pt x="159386" y="2422618"/>
                </a:lnTo>
                <a:lnTo>
                  <a:pt x="140725" y="2381869"/>
                </a:lnTo>
                <a:lnTo>
                  <a:pt x="123145" y="2340575"/>
                </a:lnTo>
                <a:lnTo>
                  <a:pt x="106662" y="2298754"/>
                </a:lnTo>
                <a:lnTo>
                  <a:pt x="91293" y="2256422"/>
                </a:lnTo>
                <a:lnTo>
                  <a:pt x="77056" y="2213594"/>
                </a:lnTo>
                <a:lnTo>
                  <a:pt x="63967" y="2170288"/>
                </a:lnTo>
                <a:lnTo>
                  <a:pt x="52044" y="2126520"/>
                </a:lnTo>
                <a:lnTo>
                  <a:pt x="41303" y="2082306"/>
                </a:lnTo>
                <a:lnTo>
                  <a:pt x="31762" y="2037662"/>
                </a:lnTo>
                <a:lnTo>
                  <a:pt x="23437" y="1992605"/>
                </a:lnTo>
                <a:lnTo>
                  <a:pt x="16347" y="1947151"/>
                </a:lnTo>
                <a:lnTo>
                  <a:pt x="10507" y="1901317"/>
                </a:lnTo>
                <a:lnTo>
                  <a:pt x="5936" y="1855118"/>
                </a:lnTo>
                <a:lnTo>
                  <a:pt x="2649" y="1808571"/>
                </a:lnTo>
                <a:lnTo>
                  <a:pt x="665" y="1761693"/>
                </a:lnTo>
                <a:lnTo>
                  <a:pt x="0" y="1714500"/>
                </a:lnTo>
                <a:close/>
              </a:path>
            </a:pathLst>
          </a:custGeom>
          <a:ln w="57150">
            <a:solidFill>
              <a:srgbClr val="00FF00"/>
            </a:solidFill>
          </a:ln>
        </p:spPr>
        <p:txBody>
          <a:bodyPr wrap="square" lIns="0" tIns="0" rIns="0" bIns="0" rtlCol="0"/>
          <a:lstStyle/>
          <a:p>
            <a:endParaRPr/>
          </a:p>
        </p:txBody>
      </p:sp>
      <p:sp>
        <p:nvSpPr>
          <p:cNvPr id="4" name="object 4"/>
          <p:cNvSpPr/>
          <p:nvPr/>
        </p:nvSpPr>
        <p:spPr>
          <a:xfrm>
            <a:off x="3733800" y="1905000"/>
            <a:ext cx="3581400" cy="3429000"/>
          </a:xfrm>
          <a:custGeom>
            <a:avLst/>
            <a:gdLst/>
            <a:ahLst/>
            <a:cxnLst/>
            <a:rect l="l" t="t" r="r" b="b"/>
            <a:pathLst>
              <a:path w="3581400" h="3429000">
                <a:moveTo>
                  <a:pt x="0" y="1714500"/>
                </a:moveTo>
                <a:lnTo>
                  <a:pt x="665" y="1667306"/>
                </a:lnTo>
                <a:lnTo>
                  <a:pt x="2649" y="1620428"/>
                </a:lnTo>
                <a:lnTo>
                  <a:pt x="5936" y="1573881"/>
                </a:lnTo>
                <a:lnTo>
                  <a:pt x="10507" y="1527682"/>
                </a:lnTo>
                <a:lnTo>
                  <a:pt x="16347" y="1481848"/>
                </a:lnTo>
                <a:lnTo>
                  <a:pt x="23437" y="1436394"/>
                </a:lnTo>
                <a:lnTo>
                  <a:pt x="31762" y="1391337"/>
                </a:lnTo>
                <a:lnTo>
                  <a:pt x="41303" y="1346693"/>
                </a:lnTo>
                <a:lnTo>
                  <a:pt x="52044" y="1302479"/>
                </a:lnTo>
                <a:lnTo>
                  <a:pt x="63967" y="1258711"/>
                </a:lnTo>
                <a:lnTo>
                  <a:pt x="77056" y="1215405"/>
                </a:lnTo>
                <a:lnTo>
                  <a:pt x="91293" y="1172577"/>
                </a:lnTo>
                <a:lnTo>
                  <a:pt x="106662" y="1130245"/>
                </a:lnTo>
                <a:lnTo>
                  <a:pt x="123145" y="1088424"/>
                </a:lnTo>
                <a:lnTo>
                  <a:pt x="140725" y="1047130"/>
                </a:lnTo>
                <a:lnTo>
                  <a:pt x="159386" y="1006381"/>
                </a:lnTo>
                <a:lnTo>
                  <a:pt x="179110" y="966192"/>
                </a:lnTo>
                <a:lnTo>
                  <a:pt x="199879" y="926579"/>
                </a:lnTo>
                <a:lnTo>
                  <a:pt x="221678" y="887560"/>
                </a:lnTo>
                <a:lnTo>
                  <a:pt x="244489" y="849150"/>
                </a:lnTo>
                <a:lnTo>
                  <a:pt x="268294" y="811365"/>
                </a:lnTo>
                <a:lnTo>
                  <a:pt x="293077" y="774223"/>
                </a:lnTo>
                <a:lnTo>
                  <a:pt x="318821" y="737739"/>
                </a:lnTo>
                <a:lnTo>
                  <a:pt x="345509" y="701930"/>
                </a:lnTo>
                <a:lnTo>
                  <a:pt x="373123" y="666811"/>
                </a:lnTo>
                <a:lnTo>
                  <a:pt x="401646" y="632400"/>
                </a:lnTo>
                <a:lnTo>
                  <a:pt x="431062" y="598713"/>
                </a:lnTo>
                <a:lnTo>
                  <a:pt x="461353" y="565766"/>
                </a:lnTo>
                <a:lnTo>
                  <a:pt x="492503" y="533575"/>
                </a:lnTo>
                <a:lnTo>
                  <a:pt x="524494" y="502157"/>
                </a:lnTo>
                <a:lnTo>
                  <a:pt x="557308" y="471529"/>
                </a:lnTo>
                <a:lnTo>
                  <a:pt x="590930" y="441705"/>
                </a:lnTo>
                <a:lnTo>
                  <a:pt x="625342" y="412704"/>
                </a:lnTo>
                <a:lnTo>
                  <a:pt x="660527" y="384540"/>
                </a:lnTo>
                <a:lnTo>
                  <a:pt x="696468" y="357231"/>
                </a:lnTo>
                <a:lnTo>
                  <a:pt x="733147" y="330793"/>
                </a:lnTo>
                <a:lnTo>
                  <a:pt x="770548" y="305242"/>
                </a:lnTo>
                <a:lnTo>
                  <a:pt x="808654" y="280594"/>
                </a:lnTo>
                <a:lnTo>
                  <a:pt x="847447" y="256866"/>
                </a:lnTo>
                <a:lnTo>
                  <a:pt x="886911" y="234075"/>
                </a:lnTo>
                <a:lnTo>
                  <a:pt x="927028" y="212235"/>
                </a:lnTo>
                <a:lnTo>
                  <a:pt x="967782" y="191365"/>
                </a:lnTo>
                <a:lnTo>
                  <a:pt x="1009155" y="171480"/>
                </a:lnTo>
                <a:lnTo>
                  <a:pt x="1051130" y="152596"/>
                </a:lnTo>
                <a:lnTo>
                  <a:pt x="1093690" y="134731"/>
                </a:lnTo>
                <a:lnTo>
                  <a:pt x="1136818" y="117899"/>
                </a:lnTo>
                <a:lnTo>
                  <a:pt x="1180497" y="102118"/>
                </a:lnTo>
                <a:lnTo>
                  <a:pt x="1224710" y="87404"/>
                </a:lnTo>
                <a:lnTo>
                  <a:pt x="1269440" y="73773"/>
                </a:lnTo>
                <a:lnTo>
                  <a:pt x="1314670" y="61242"/>
                </a:lnTo>
                <a:lnTo>
                  <a:pt x="1360382" y="49826"/>
                </a:lnTo>
                <a:lnTo>
                  <a:pt x="1406561" y="39543"/>
                </a:lnTo>
                <a:lnTo>
                  <a:pt x="1453187" y="30409"/>
                </a:lnTo>
                <a:lnTo>
                  <a:pt x="1500245" y="22439"/>
                </a:lnTo>
                <a:lnTo>
                  <a:pt x="1547718" y="15650"/>
                </a:lnTo>
                <a:lnTo>
                  <a:pt x="1595588" y="10060"/>
                </a:lnTo>
                <a:lnTo>
                  <a:pt x="1643838" y="5683"/>
                </a:lnTo>
                <a:lnTo>
                  <a:pt x="1692451" y="2536"/>
                </a:lnTo>
                <a:lnTo>
                  <a:pt x="1741411" y="636"/>
                </a:lnTo>
                <a:lnTo>
                  <a:pt x="1790700" y="0"/>
                </a:lnTo>
                <a:lnTo>
                  <a:pt x="1839988" y="636"/>
                </a:lnTo>
                <a:lnTo>
                  <a:pt x="1888948" y="2536"/>
                </a:lnTo>
                <a:lnTo>
                  <a:pt x="1937561" y="5683"/>
                </a:lnTo>
                <a:lnTo>
                  <a:pt x="1985811" y="10060"/>
                </a:lnTo>
                <a:lnTo>
                  <a:pt x="2033681" y="15650"/>
                </a:lnTo>
                <a:lnTo>
                  <a:pt x="2081154" y="22439"/>
                </a:lnTo>
                <a:lnTo>
                  <a:pt x="2128212" y="30409"/>
                </a:lnTo>
                <a:lnTo>
                  <a:pt x="2174838" y="39543"/>
                </a:lnTo>
                <a:lnTo>
                  <a:pt x="2221017" y="49826"/>
                </a:lnTo>
                <a:lnTo>
                  <a:pt x="2266729" y="61242"/>
                </a:lnTo>
                <a:lnTo>
                  <a:pt x="2311959" y="73773"/>
                </a:lnTo>
                <a:lnTo>
                  <a:pt x="2356689" y="87404"/>
                </a:lnTo>
                <a:lnTo>
                  <a:pt x="2400902" y="102118"/>
                </a:lnTo>
                <a:lnTo>
                  <a:pt x="2444581" y="117899"/>
                </a:lnTo>
                <a:lnTo>
                  <a:pt x="2487709" y="134731"/>
                </a:lnTo>
                <a:lnTo>
                  <a:pt x="2530269" y="152596"/>
                </a:lnTo>
                <a:lnTo>
                  <a:pt x="2572244" y="171480"/>
                </a:lnTo>
                <a:lnTo>
                  <a:pt x="2613617" y="191365"/>
                </a:lnTo>
                <a:lnTo>
                  <a:pt x="2654371" y="212235"/>
                </a:lnTo>
                <a:lnTo>
                  <a:pt x="2694488" y="234075"/>
                </a:lnTo>
                <a:lnTo>
                  <a:pt x="2733952" y="256866"/>
                </a:lnTo>
                <a:lnTo>
                  <a:pt x="2772745" y="280594"/>
                </a:lnTo>
                <a:lnTo>
                  <a:pt x="2810851" y="305242"/>
                </a:lnTo>
                <a:lnTo>
                  <a:pt x="2848252" y="330793"/>
                </a:lnTo>
                <a:lnTo>
                  <a:pt x="2884931" y="357231"/>
                </a:lnTo>
                <a:lnTo>
                  <a:pt x="2920872" y="384540"/>
                </a:lnTo>
                <a:lnTo>
                  <a:pt x="2956057" y="412704"/>
                </a:lnTo>
                <a:lnTo>
                  <a:pt x="2990469" y="441705"/>
                </a:lnTo>
                <a:lnTo>
                  <a:pt x="3024091" y="471529"/>
                </a:lnTo>
                <a:lnTo>
                  <a:pt x="3056905" y="502157"/>
                </a:lnTo>
                <a:lnTo>
                  <a:pt x="3088896" y="533575"/>
                </a:lnTo>
                <a:lnTo>
                  <a:pt x="3120046" y="565766"/>
                </a:lnTo>
                <a:lnTo>
                  <a:pt x="3150337" y="598713"/>
                </a:lnTo>
                <a:lnTo>
                  <a:pt x="3179753" y="632400"/>
                </a:lnTo>
                <a:lnTo>
                  <a:pt x="3208276" y="666811"/>
                </a:lnTo>
                <a:lnTo>
                  <a:pt x="3235890" y="701930"/>
                </a:lnTo>
                <a:lnTo>
                  <a:pt x="3262578" y="737739"/>
                </a:lnTo>
                <a:lnTo>
                  <a:pt x="3288322" y="774223"/>
                </a:lnTo>
                <a:lnTo>
                  <a:pt x="3313105" y="811365"/>
                </a:lnTo>
                <a:lnTo>
                  <a:pt x="3336910" y="849150"/>
                </a:lnTo>
                <a:lnTo>
                  <a:pt x="3359721" y="887560"/>
                </a:lnTo>
                <a:lnTo>
                  <a:pt x="3381520" y="926579"/>
                </a:lnTo>
                <a:lnTo>
                  <a:pt x="3402289" y="966192"/>
                </a:lnTo>
                <a:lnTo>
                  <a:pt x="3422013" y="1006381"/>
                </a:lnTo>
                <a:lnTo>
                  <a:pt x="3440674" y="1047130"/>
                </a:lnTo>
                <a:lnTo>
                  <a:pt x="3458254" y="1088424"/>
                </a:lnTo>
                <a:lnTo>
                  <a:pt x="3474737" y="1130245"/>
                </a:lnTo>
                <a:lnTo>
                  <a:pt x="3490106" y="1172577"/>
                </a:lnTo>
                <a:lnTo>
                  <a:pt x="3504343" y="1215405"/>
                </a:lnTo>
                <a:lnTo>
                  <a:pt x="3517432" y="1258711"/>
                </a:lnTo>
                <a:lnTo>
                  <a:pt x="3529355" y="1302479"/>
                </a:lnTo>
                <a:lnTo>
                  <a:pt x="3540096" y="1346693"/>
                </a:lnTo>
                <a:lnTo>
                  <a:pt x="3549637" y="1391337"/>
                </a:lnTo>
                <a:lnTo>
                  <a:pt x="3557962" y="1436394"/>
                </a:lnTo>
                <a:lnTo>
                  <a:pt x="3565052" y="1481848"/>
                </a:lnTo>
                <a:lnTo>
                  <a:pt x="3570892" y="1527682"/>
                </a:lnTo>
                <a:lnTo>
                  <a:pt x="3575463" y="1573881"/>
                </a:lnTo>
                <a:lnTo>
                  <a:pt x="3578750" y="1620428"/>
                </a:lnTo>
                <a:lnTo>
                  <a:pt x="3580734" y="1667306"/>
                </a:lnTo>
                <a:lnTo>
                  <a:pt x="3581400" y="1714500"/>
                </a:lnTo>
                <a:lnTo>
                  <a:pt x="3580734" y="1761693"/>
                </a:lnTo>
                <a:lnTo>
                  <a:pt x="3578750" y="1808571"/>
                </a:lnTo>
                <a:lnTo>
                  <a:pt x="3575463" y="1855118"/>
                </a:lnTo>
                <a:lnTo>
                  <a:pt x="3570892" y="1901317"/>
                </a:lnTo>
                <a:lnTo>
                  <a:pt x="3565052" y="1947151"/>
                </a:lnTo>
                <a:lnTo>
                  <a:pt x="3557962" y="1992605"/>
                </a:lnTo>
                <a:lnTo>
                  <a:pt x="3549637" y="2037662"/>
                </a:lnTo>
                <a:lnTo>
                  <a:pt x="3540096" y="2082306"/>
                </a:lnTo>
                <a:lnTo>
                  <a:pt x="3529355" y="2126520"/>
                </a:lnTo>
                <a:lnTo>
                  <a:pt x="3517432" y="2170288"/>
                </a:lnTo>
                <a:lnTo>
                  <a:pt x="3504343" y="2213594"/>
                </a:lnTo>
                <a:lnTo>
                  <a:pt x="3490106" y="2256422"/>
                </a:lnTo>
                <a:lnTo>
                  <a:pt x="3474737" y="2298754"/>
                </a:lnTo>
                <a:lnTo>
                  <a:pt x="3458254" y="2340575"/>
                </a:lnTo>
                <a:lnTo>
                  <a:pt x="3440674" y="2381869"/>
                </a:lnTo>
                <a:lnTo>
                  <a:pt x="3422013" y="2422618"/>
                </a:lnTo>
                <a:lnTo>
                  <a:pt x="3402289" y="2462807"/>
                </a:lnTo>
                <a:lnTo>
                  <a:pt x="3381520" y="2502420"/>
                </a:lnTo>
                <a:lnTo>
                  <a:pt x="3359721" y="2541439"/>
                </a:lnTo>
                <a:lnTo>
                  <a:pt x="3336910" y="2579849"/>
                </a:lnTo>
                <a:lnTo>
                  <a:pt x="3313105" y="2617634"/>
                </a:lnTo>
                <a:lnTo>
                  <a:pt x="3288322" y="2654776"/>
                </a:lnTo>
                <a:lnTo>
                  <a:pt x="3262578" y="2691260"/>
                </a:lnTo>
                <a:lnTo>
                  <a:pt x="3235890" y="2727069"/>
                </a:lnTo>
                <a:lnTo>
                  <a:pt x="3208276" y="2762188"/>
                </a:lnTo>
                <a:lnTo>
                  <a:pt x="3179753" y="2796599"/>
                </a:lnTo>
                <a:lnTo>
                  <a:pt x="3150337" y="2830286"/>
                </a:lnTo>
                <a:lnTo>
                  <a:pt x="3120046" y="2863233"/>
                </a:lnTo>
                <a:lnTo>
                  <a:pt x="3088896" y="2895424"/>
                </a:lnTo>
                <a:lnTo>
                  <a:pt x="3056905" y="2926842"/>
                </a:lnTo>
                <a:lnTo>
                  <a:pt x="3024091" y="2957470"/>
                </a:lnTo>
                <a:lnTo>
                  <a:pt x="2990469" y="2987294"/>
                </a:lnTo>
                <a:lnTo>
                  <a:pt x="2956057" y="3016295"/>
                </a:lnTo>
                <a:lnTo>
                  <a:pt x="2920872" y="3044459"/>
                </a:lnTo>
                <a:lnTo>
                  <a:pt x="2884931" y="3071768"/>
                </a:lnTo>
                <a:lnTo>
                  <a:pt x="2848252" y="3098206"/>
                </a:lnTo>
                <a:lnTo>
                  <a:pt x="2810851" y="3123757"/>
                </a:lnTo>
                <a:lnTo>
                  <a:pt x="2772745" y="3148405"/>
                </a:lnTo>
                <a:lnTo>
                  <a:pt x="2733952" y="3172133"/>
                </a:lnTo>
                <a:lnTo>
                  <a:pt x="2694488" y="3194924"/>
                </a:lnTo>
                <a:lnTo>
                  <a:pt x="2654371" y="3216764"/>
                </a:lnTo>
                <a:lnTo>
                  <a:pt x="2613617" y="3237634"/>
                </a:lnTo>
                <a:lnTo>
                  <a:pt x="2572244" y="3257519"/>
                </a:lnTo>
                <a:lnTo>
                  <a:pt x="2530269" y="3276403"/>
                </a:lnTo>
                <a:lnTo>
                  <a:pt x="2487709" y="3294268"/>
                </a:lnTo>
                <a:lnTo>
                  <a:pt x="2444581" y="3311100"/>
                </a:lnTo>
                <a:lnTo>
                  <a:pt x="2400902" y="3326881"/>
                </a:lnTo>
                <a:lnTo>
                  <a:pt x="2356689" y="3341595"/>
                </a:lnTo>
                <a:lnTo>
                  <a:pt x="2311959" y="3355226"/>
                </a:lnTo>
                <a:lnTo>
                  <a:pt x="2266729" y="3367757"/>
                </a:lnTo>
                <a:lnTo>
                  <a:pt x="2221017" y="3379173"/>
                </a:lnTo>
                <a:lnTo>
                  <a:pt x="2174838" y="3389456"/>
                </a:lnTo>
                <a:lnTo>
                  <a:pt x="2128212" y="3398590"/>
                </a:lnTo>
                <a:lnTo>
                  <a:pt x="2081154" y="3406560"/>
                </a:lnTo>
                <a:lnTo>
                  <a:pt x="2033681" y="3413349"/>
                </a:lnTo>
                <a:lnTo>
                  <a:pt x="1985811" y="3418939"/>
                </a:lnTo>
                <a:lnTo>
                  <a:pt x="1937561" y="3423316"/>
                </a:lnTo>
                <a:lnTo>
                  <a:pt x="1888948" y="3426463"/>
                </a:lnTo>
                <a:lnTo>
                  <a:pt x="1839988" y="3428363"/>
                </a:lnTo>
                <a:lnTo>
                  <a:pt x="1790700" y="3429000"/>
                </a:lnTo>
                <a:lnTo>
                  <a:pt x="1741411" y="3428363"/>
                </a:lnTo>
                <a:lnTo>
                  <a:pt x="1692451" y="3426463"/>
                </a:lnTo>
                <a:lnTo>
                  <a:pt x="1643838" y="3423316"/>
                </a:lnTo>
                <a:lnTo>
                  <a:pt x="1595588" y="3418939"/>
                </a:lnTo>
                <a:lnTo>
                  <a:pt x="1547718" y="3413349"/>
                </a:lnTo>
                <a:lnTo>
                  <a:pt x="1500245" y="3406560"/>
                </a:lnTo>
                <a:lnTo>
                  <a:pt x="1453187" y="3398590"/>
                </a:lnTo>
                <a:lnTo>
                  <a:pt x="1406561" y="3389456"/>
                </a:lnTo>
                <a:lnTo>
                  <a:pt x="1360382" y="3379173"/>
                </a:lnTo>
                <a:lnTo>
                  <a:pt x="1314670" y="3367757"/>
                </a:lnTo>
                <a:lnTo>
                  <a:pt x="1269440" y="3355226"/>
                </a:lnTo>
                <a:lnTo>
                  <a:pt x="1224710" y="3341595"/>
                </a:lnTo>
                <a:lnTo>
                  <a:pt x="1180497" y="3326881"/>
                </a:lnTo>
                <a:lnTo>
                  <a:pt x="1136818" y="3311100"/>
                </a:lnTo>
                <a:lnTo>
                  <a:pt x="1093690" y="3294268"/>
                </a:lnTo>
                <a:lnTo>
                  <a:pt x="1051130" y="3276403"/>
                </a:lnTo>
                <a:lnTo>
                  <a:pt x="1009155" y="3257519"/>
                </a:lnTo>
                <a:lnTo>
                  <a:pt x="967782" y="3237634"/>
                </a:lnTo>
                <a:lnTo>
                  <a:pt x="927028" y="3216764"/>
                </a:lnTo>
                <a:lnTo>
                  <a:pt x="886911" y="3194924"/>
                </a:lnTo>
                <a:lnTo>
                  <a:pt x="847447" y="3172133"/>
                </a:lnTo>
                <a:lnTo>
                  <a:pt x="808654" y="3148405"/>
                </a:lnTo>
                <a:lnTo>
                  <a:pt x="770548" y="3123757"/>
                </a:lnTo>
                <a:lnTo>
                  <a:pt x="733147" y="3098206"/>
                </a:lnTo>
                <a:lnTo>
                  <a:pt x="696468" y="3071768"/>
                </a:lnTo>
                <a:lnTo>
                  <a:pt x="660527" y="3044459"/>
                </a:lnTo>
                <a:lnTo>
                  <a:pt x="625342" y="3016295"/>
                </a:lnTo>
                <a:lnTo>
                  <a:pt x="590930" y="2987294"/>
                </a:lnTo>
                <a:lnTo>
                  <a:pt x="557308" y="2957470"/>
                </a:lnTo>
                <a:lnTo>
                  <a:pt x="524494" y="2926842"/>
                </a:lnTo>
                <a:lnTo>
                  <a:pt x="492503" y="2895424"/>
                </a:lnTo>
                <a:lnTo>
                  <a:pt x="461353" y="2863233"/>
                </a:lnTo>
                <a:lnTo>
                  <a:pt x="431062" y="2830286"/>
                </a:lnTo>
                <a:lnTo>
                  <a:pt x="401646" y="2796599"/>
                </a:lnTo>
                <a:lnTo>
                  <a:pt x="373123" y="2762188"/>
                </a:lnTo>
                <a:lnTo>
                  <a:pt x="345509" y="2727069"/>
                </a:lnTo>
                <a:lnTo>
                  <a:pt x="318821" y="2691260"/>
                </a:lnTo>
                <a:lnTo>
                  <a:pt x="293077" y="2654776"/>
                </a:lnTo>
                <a:lnTo>
                  <a:pt x="268294" y="2617634"/>
                </a:lnTo>
                <a:lnTo>
                  <a:pt x="244489" y="2579849"/>
                </a:lnTo>
                <a:lnTo>
                  <a:pt x="221678" y="2541439"/>
                </a:lnTo>
                <a:lnTo>
                  <a:pt x="199879" y="2502420"/>
                </a:lnTo>
                <a:lnTo>
                  <a:pt x="179110" y="2462807"/>
                </a:lnTo>
                <a:lnTo>
                  <a:pt x="159386" y="2422618"/>
                </a:lnTo>
                <a:lnTo>
                  <a:pt x="140725" y="2381869"/>
                </a:lnTo>
                <a:lnTo>
                  <a:pt x="123145" y="2340575"/>
                </a:lnTo>
                <a:lnTo>
                  <a:pt x="106662" y="2298754"/>
                </a:lnTo>
                <a:lnTo>
                  <a:pt x="91293" y="2256422"/>
                </a:lnTo>
                <a:lnTo>
                  <a:pt x="77056" y="2213594"/>
                </a:lnTo>
                <a:lnTo>
                  <a:pt x="63967" y="2170288"/>
                </a:lnTo>
                <a:lnTo>
                  <a:pt x="52044" y="2126520"/>
                </a:lnTo>
                <a:lnTo>
                  <a:pt x="41303" y="2082306"/>
                </a:lnTo>
                <a:lnTo>
                  <a:pt x="31762" y="2037662"/>
                </a:lnTo>
                <a:lnTo>
                  <a:pt x="23437" y="1992605"/>
                </a:lnTo>
                <a:lnTo>
                  <a:pt x="16347" y="1947151"/>
                </a:lnTo>
                <a:lnTo>
                  <a:pt x="10507" y="1901317"/>
                </a:lnTo>
                <a:lnTo>
                  <a:pt x="5936" y="1855118"/>
                </a:lnTo>
                <a:lnTo>
                  <a:pt x="2649" y="1808571"/>
                </a:lnTo>
                <a:lnTo>
                  <a:pt x="665" y="1761693"/>
                </a:lnTo>
                <a:lnTo>
                  <a:pt x="0" y="1714500"/>
                </a:lnTo>
                <a:close/>
              </a:path>
            </a:pathLst>
          </a:custGeom>
          <a:ln w="57150">
            <a:solidFill>
              <a:srgbClr val="548ED4"/>
            </a:solidFill>
          </a:ln>
        </p:spPr>
        <p:txBody>
          <a:bodyPr wrap="square" lIns="0" tIns="0" rIns="0" bIns="0" rtlCol="0"/>
          <a:lstStyle/>
          <a:p>
            <a:endParaRPr/>
          </a:p>
        </p:txBody>
      </p:sp>
      <p:sp>
        <p:nvSpPr>
          <p:cNvPr id="5" name="object 5"/>
          <p:cNvSpPr txBox="1"/>
          <p:nvPr/>
        </p:nvSpPr>
        <p:spPr>
          <a:xfrm>
            <a:off x="1842642" y="2494915"/>
            <a:ext cx="5149850" cy="1122680"/>
          </a:xfrm>
          <a:prstGeom prst="rect">
            <a:avLst/>
          </a:prstGeom>
        </p:spPr>
        <p:txBody>
          <a:bodyPr vert="horz" wrap="square" lIns="0" tIns="12700" rIns="0" bIns="0" rtlCol="0">
            <a:spAutoFit/>
          </a:bodyPr>
          <a:lstStyle/>
          <a:p>
            <a:pPr marL="12700">
              <a:lnSpc>
                <a:spcPct val="100000"/>
              </a:lnSpc>
              <a:spcBef>
                <a:spcPts val="100"/>
              </a:spcBef>
              <a:tabLst>
                <a:tab pos="2115820" algn="l"/>
              </a:tabLst>
            </a:pPr>
            <a:r>
              <a:rPr sz="3600" spc="-5" dirty="0">
                <a:solidFill>
                  <a:srgbClr val="00FF00"/>
                </a:solidFill>
                <a:latin typeface="Times New Roman"/>
                <a:cs typeface="Times New Roman"/>
              </a:rPr>
              <a:t>M.Graves	</a:t>
            </a:r>
            <a:r>
              <a:rPr sz="3600" spc="-5" dirty="0">
                <a:solidFill>
                  <a:srgbClr val="0033CC"/>
                </a:solidFill>
                <a:latin typeface="Times New Roman"/>
                <a:cs typeface="Times New Roman"/>
              </a:rPr>
              <a:t>Thyreoiditis</a:t>
            </a:r>
            <a:r>
              <a:rPr sz="3600" spc="-35" dirty="0">
                <a:solidFill>
                  <a:srgbClr val="0033CC"/>
                </a:solidFill>
                <a:latin typeface="Times New Roman"/>
                <a:cs typeface="Times New Roman"/>
              </a:rPr>
              <a:t> </a:t>
            </a:r>
            <a:r>
              <a:rPr sz="3600" spc="-55" dirty="0">
                <a:solidFill>
                  <a:srgbClr val="0033CC"/>
                </a:solidFill>
                <a:latin typeface="Times New Roman"/>
                <a:cs typeface="Times New Roman"/>
              </a:rPr>
              <a:t>chr.</a:t>
            </a:r>
            <a:endParaRPr sz="3600" dirty="0">
              <a:latin typeface="Times New Roman"/>
              <a:cs typeface="Times New Roman"/>
            </a:endParaRPr>
          </a:p>
          <a:p>
            <a:pPr marL="2679700">
              <a:lnSpc>
                <a:spcPct val="100000"/>
              </a:lnSpc>
            </a:pPr>
            <a:r>
              <a:rPr sz="3600" spc="-5" dirty="0">
                <a:solidFill>
                  <a:srgbClr val="0033CC"/>
                </a:solidFill>
                <a:latin typeface="Times New Roman"/>
                <a:cs typeface="Times New Roman"/>
              </a:rPr>
              <a:t>Hashimoto</a:t>
            </a:r>
            <a:endParaRPr sz="3600" dirty="0">
              <a:latin typeface="Times New Roman"/>
              <a:cs typeface="Times New Roman"/>
            </a:endParaRPr>
          </a:p>
        </p:txBody>
      </p:sp>
      <p:sp>
        <p:nvSpPr>
          <p:cNvPr id="6" name="object 6"/>
          <p:cNvSpPr/>
          <p:nvPr/>
        </p:nvSpPr>
        <p:spPr>
          <a:xfrm>
            <a:off x="2590800" y="3429000"/>
            <a:ext cx="3581400" cy="3429635"/>
          </a:xfrm>
          <a:custGeom>
            <a:avLst/>
            <a:gdLst/>
            <a:ahLst/>
            <a:cxnLst/>
            <a:rect l="l" t="t" r="r" b="b"/>
            <a:pathLst>
              <a:path w="3581400" h="3429634">
                <a:moveTo>
                  <a:pt x="0" y="1714500"/>
                </a:moveTo>
                <a:lnTo>
                  <a:pt x="665" y="1667306"/>
                </a:lnTo>
                <a:lnTo>
                  <a:pt x="2649" y="1620428"/>
                </a:lnTo>
                <a:lnTo>
                  <a:pt x="5936" y="1573881"/>
                </a:lnTo>
                <a:lnTo>
                  <a:pt x="10507" y="1527682"/>
                </a:lnTo>
                <a:lnTo>
                  <a:pt x="16347" y="1481848"/>
                </a:lnTo>
                <a:lnTo>
                  <a:pt x="23437" y="1436394"/>
                </a:lnTo>
                <a:lnTo>
                  <a:pt x="31762" y="1391337"/>
                </a:lnTo>
                <a:lnTo>
                  <a:pt x="41303" y="1346693"/>
                </a:lnTo>
                <a:lnTo>
                  <a:pt x="52044" y="1302479"/>
                </a:lnTo>
                <a:lnTo>
                  <a:pt x="63967" y="1258711"/>
                </a:lnTo>
                <a:lnTo>
                  <a:pt x="77056" y="1215405"/>
                </a:lnTo>
                <a:lnTo>
                  <a:pt x="91293" y="1172577"/>
                </a:lnTo>
                <a:lnTo>
                  <a:pt x="106662" y="1130245"/>
                </a:lnTo>
                <a:lnTo>
                  <a:pt x="123145" y="1088424"/>
                </a:lnTo>
                <a:lnTo>
                  <a:pt x="140725" y="1047130"/>
                </a:lnTo>
                <a:lnTo>
                  <a:pt x="159386" y="1006381"/>
                </a:lnTo>
                <a:lnTo>
                  <a:pt x="179110" y="966192"/>
                </a:lnTo>
                <a:lnTo>
                  <a:pt x="199879" y="926579"/>
                </a:lnTo>
                <a:lnTo>
                  <a:pt x="221678" y="887560"/>
                </a:lnTo>
                <a:lnTo>
                  <a:pt x="244489" y="849150"/>
                </a:lnTo>
                <a:lnTo>
                  <a:pt x="268294" y="811365"/>
                </a:lnTo>
                <a:lnTo>
                  <a:pt x="293077" y="774223"/>
                </a:lnTo>
                <a:lnTo>
                  <a:pt x="318821" y="737739"/>
                </a:lnTo>
                <a:lnTo>
                  <a:pt x="345509" y="701930"/>
                </a:lnTo>
                <a:lnTo>
                  <a:pt x="373123" y="666811"/>
                </a:lnTo>
                <a:lnTo>
                  <a:pt x="401646" y="632400"/>
                </a:lnTo>
                <a:lnTo>
                  <a:pt x="431062" y="598713"/>
                </a:lnTo>
                <a:lnTo>
                  <a:pt x="461353" y="565766"/>
                </a:lnTo>
                <a:lnTo>
                  <a:pt x="492503" y="533575"/>
                </a:lnTo>
                <a:lnTo>
                  <a:pt x="524494" y="502157"/>
                </a:lnTo>
                <a:lnTo>
                  <a:pt x="557308" y="471529"/>
                </a:lnTo>
                <a:lnTo>
                  <a:pt x="590930" y="441705"/>
                </a:lnTo>
                <a:lnTo>
                  <a:pt x="625342" y="412704"/>
                </a:lnTo>
                <a:lnTo>
                  <a:pt x="660527" y="384540"/>
                </a:lnTo>
                <a:lnTo>
                  <a:pt x="696468" y="357231"/>
                </a:lnTo>
                <a:lnTo>
                  <a:pt x="733147" y="330793"/>
                </a:lnTo>
                <a:lnTo>
                  <a:pt x="770548" y="305242"/>
                </a:lnTo>
                <a:lnTo>
                  <a:pt x="808654" y="280594"/>
                </a:lnTo>
                <a:lnTo>
                  <a:pt x="847447" y="256866"/>
                </a:lnTo>
                <a:lnTo>
                  <a:pt x="886911" y="234075"/>
                </a:lnTo>
                <a:lnTo>
                  <a:pt x="927028" y="212235"/>
                </a:lnTo>
                <a:lnTo>
                  <a:pt x="967782" y="191365"/>
                </a:lnTo>
                <a:lnTo>
                  <a:pt x="1009155" y="171480"/>
                </a:lnTo>
                <a:lnTo>
                  <a:pt x="1051130" y="152596"/>
                </a:lnTo>
                <a:lnTo>
                  <a:pt x="1093690" y="134731"/>
                </a:lnTo>
                <a:lnTo>
                  <a:pt x="1136818" y="117899"/>
                </a:lnTo>
                <a:lnTo>
                  <a:pt x="1180497" y="102118"/>
                </a:lnTo>
                <a:lnTo>
                  <a:pt x="1224710" y="87404"/>
                </a:lnTo>
                <a:lnTo>
                  <a:pt x="1269440" y="73773"/>
                </a:lnTo>
                <a:lnTo>
                  <a:pt x="1314670" y="61242"/>
                </a:lnTo>
                <a:lnTo>
                  <a:pt x="1360382" y="49826"/>
                </a:lnTo>
                <a:lnTo>
                  <a:pt x="1406561" y="39543"/>
                </a:lnTo>
                <a:lnTo>
                  <a:pt x="1453187" y="30409"/>
                </a:lnTo>
                <a:lnTo>
                  <a:pt x="1500245" y="22439"/>
                </a:lnTo>
                <a:lnTo>
                  <a:pt x="1547718" y="15650"/>
                </a:lnTo>
                <a:lnTo>
                  <a:pt x="1595588" y="10060"/>
                </a:lnTo>
                <a:lnTo>
                  <a:pt x="1643838" y="5683"/>
                </a:lnTo>
                <a:lnTo>
                  <a:pt x="1692451" y="2536"/>
                </a:lnTo>
                <a:lnTo>
                  <a:pt x="1741411" y="636"/>
                </a:lnTo>
                <a:lnTo>
                  <a:pt x="1790700" y="0"/>
                </a:lnTo>
                <a:lnTo>
                  <a:pt x="1839988" y="636"/>
                </a:lnTo>
                <a:lnTo>
                  <a:pt x="1888948" y="2536"/>
                </a:lnTo>
                <a:lnTo>
                  <a:pt x="1937561" y="5683"/>
                </a:lnTo>
                <a:lnTo>
                  <a:pt x="1985811" y="10060"/>
                </a:lnTo>
                <a:lnTo>
                  <a:pt x="2033681" y="15650"/>
                </a:lnTo>
                <a:lnTo>
                  <a:pt x="2081154" y="22439"/>
                </a:lnTo>
                <a:lnTo>
                  <a:pt x="2128212" y="30409"/>
                </a:lnTo>
                <a:lnTo>
                  <a:pt x="2174838" y="39543"/>
                </a:lnTo>
                <a:lnTo>
                  <a:pt x="2221017" y="49826"/>
                </a:lnTo>
                <a:lnTo>
                  <a:pt x="2266729" y="61242"/>
                </a:lnTo>
                <a:lnTo>
                  <a:pt x="2311959" y="73773"/>
                </a:lnTo>
                <a:lnTo>
                  <a:pt x="2356689" y="87404"/>
                </a:lnTo>
                <a:lnTo>
                  <a:pt x="2400902" y="102118"/>
                </a:lnTo>
                <a:lnTo>
                  <a:pt x="2444581" y="117899"/>
                </a:lnTo>
                <a:lnTo>
                  <a:pt x="2487709" y="134731"/>
                </a:lnTo>
                <a:lnTo>
                  <a:pt x="2530269" y="152596"/>
                </a:lnTo>
                <a:lnTo>
                  <a:pt x="2572244" y="171480"/>
                </a:lnTo>
                <a:lnTo>
                  <a:pt x="2613617" y="191365"/>
                </a:lnTo>
                <a:lnTo>
                  <a:pt x="2654371" y="212235"/>
                </a:lnTo>
                <a:lnTo>
                  <a:pt x="2694488" y="234075"/>
                </a:lnTo>
                <a:lnTo>
                  <a:pt x="2733952" y="256866"/>
                </a:lnTo>
                <a:lnTo>
                  <a:pt x="2772745" y="280594"/>
                </a:lnTo>
                <a:lnTo>
                  <a:pt x="2810851" y="305242"/>
                </a:lnTo>
                <a:lnTo>
                  <a:pt x="2848252" y="330793"/>
                </a:lnTo>
                <a:lnTo>
                  <a:pt x="2884931" y="357231"/>
                </a:lnTo>
                <a:lnTo>
                  <a:pt x="2920872" y="384540"/>
                </a:lnTo>
                <a:lnTo>
                  <a:pt x="2956057" y="412704"/>
                </a:lnTo>
                <a:lnTo>
                  <a:pt x="2990469" y="441705"/>
                </a:lnTo>
                <a:lnTo>
                  <a:pt x="3024091" y="471529"/>
                </a:lnTo>
                <a:lnTo>
                  <a:pt x="3056905" y="502157"/>
                </a:lnTo>
                <a:lnTo>
                  <a:pt x="3088896" y="533575"/>
                </a:lnTo>
                <a:lnTo>
                  <a:pt x="3120046" y="565766"/>
                </a:lnTo>
                <a:lnTo>
                  <a:pt x="3150337" y="598713"/>
                </a:lnTo>
                <a:lnTo>
                  <a:pt x="3179753" y="632400"/>
                </a:lnTo>
                <a:lnTo>
                  <a:pt x="3208276" y="666811"/>
                </a:lnTo>
                <a:lnTo>
                  <a:pt x="3235890" y="701930"/>
                </a:lnTo>
                <a:lnTo>
                  <a:pt x="3262578" y="737739"/>
                </a:lnTo>
                <a:lnTo>
                  <a:pt x="3288322" y="774223"/>
                </a:lnTo>
                <a:lnTo>
                  <a:pt x="3313105" y="811365"/>
                </a:lnTo>
                <a:lnTo>
                  <a:pt x="3336910" y="849150"/>
                </a:lnTo>
                <a:lnTo>
                  <a:pt x="3359721" y="887560"/>
                </a:lnTo>
                <a:lnTo>
                  <a:pt x="3381520" y="926579"/>
                </a:lnTo>
                <a:lnTo>
                  <a:pt x="3402289" y="966192"/>
                </a:lnTo>
                <a:lnTo>
                  <a:pt x="3422013" y="1006381"/>
                </a:lnTo>
                <a:lnTo>
                  <a:pt x="3440674" y="1047130"/>
                </a:lnTo>
                <a:lnTo>
                  <a:pt x="3458254" y="1088424"/>
                </a:lnTo>
                <a:lnTo>
                  <a:pt x="3474737" y="1130245"/>
                </a:lnTo>
                <a:lnTo>
                  <a:pt x="3490106" y="1172577"/>
                </a:lnTo>
                <a:lnTo>
                  <a:pt x="3504343" y="1215405"/>
                </a:lnTo>
                <a:lnTo>
                  <a:pt x="3517432" y="1258711"/>
                </a:lnTo>
                <a:lnTo>
                  <a:pt x="3529355" y="1302479"/>
                </a:lnTo>
                <a:lnTo>
                  <a:pt x="3540096" y="1346693"/>
                </a:lnTo>
                <a:lnTo>
                  <a:pt x="3549637" y="1391337"/>
                </a:lnTo>
                <a:lnTo>
                  <a:pt x="3557962" y="1436394"/>
                </a:lnTo>
                <a:lnTo>
                  <a:pt x="3565052" y="1481848"/>
                </a:lnTo>
                <a:lnTo>
                  <a:pt x="3570892" y="1527682"/>
                </a:lnTo>
                <a:lnTo>
                  <a:pt x="3575463" y="1573881"/>
                </a:lnTo>
                <a:lnTo>
                  <a:pt x="3578750" y="1620428"/>
                </a:lnTo>
                <a:lnTo>
                  <a:pt x="3580734" y="1667306"/>
                </a:lnTo>
                <a:lnTo>
                  <a:pt x="3581400" y="1714500"/>
                </a:lnTo>
                <a:lnTo>
                  <a:pt x="3580734" y="1761692"/>
                </a:lnTo>
                <a:lnTo>
                  <a:pt x="3578750" y="1808570"/>
                </a:lnTo>
                <a:lnTo>
                  <a:pt x="3575463" y="1855116"/>
                </a:lnTo>
                <a:lnTo>
                  <a:pt x="3570892" y="1901314"/>
                </a:lnTo>
                <a:lnTo>
                  <a:pt x="3565052" y="1947149"/>
                </a:lnTo>
                <a:lnTo>
                  <a:pt x="3557962" y="1992602"/>
                </a:lnTo>
                <a:lnTo>
                  <a:pt x="3549637" y="2037659"/>
                </a:lnTo>
                <a:lnTo>
                  <a:pt x="3540096" y="2082302"/>
                </a:lnTo>
                <a:lnTo>
                  <a:pt x="3529355" y="2126516"/>
                </a:lnTo>
                <a:lnTo>
                  <a:pt x="3517432" y="2170284"/>
                </a:lnTo>
                <a:lnTo>
                  <a:pt x="3504343" y="2213590"/>
                </a:lnTo>
                <a:lnTo>
                  <a:pt x="3490106" y="2256417"/>
                </a:lnTo>
                <a:lnTo>
                  <a:pt x="3474737" y="2298750"/>
                </a:lnTo>
                <a:lnTo>
                  <a:pt x="3458254" y="2340571"/>
                </a:lnTo>
                <a:lnTo>
                  <a:pt x="3440674" y="2381864"/>
                </a:lnTo>
                <a:lnTo>
                  <a:pt x="3422013" y="2422613"/>
                </a:lnTo>
                <a:lnTo>
                  <a:pt x="3402289" y="2462803"/>
                </a:lnTo>
                <a:lnTo>
                  <a:pt x="3381520" y="2502415"/>
                </a:lnTo>
                <a:lnTo>
                  <a:pt x="3359721" y="2541435"/>
                </a:lnTo>
                <a:lnTo>
                  <a:pt x="3336910" y="2579845"/>
                </a:lnTo>
                <a:lnTo>
                  <a:pt x="3313105" y="2617629"/>
                </a:lnTo>
                <a:lnTo>
                  <a:pt x="3288322" y="2654772"/>
                </a:lnTo>
                <a:lnTo>
                  <a:pt x="3262578" y="2691256"/>
                </a:lnTo>
                <a:lnTo>
                  <a:pt x="3235890" y="2727066"/>
                </a:lnTo>
                <a:lnTo>
                  <a:pt x="3208276" y="2762184"/>
                </a:lnTo>
                <a:lnTo>
                  <a:pt x="3179753" y="2796595"/>
                </a:lnTo>
                <a:lnTo>
                  <a:pt x="3150337" y="2830283"/>
                </a:lnTo>
                <a:lnTo>
                  <a:pt x="3120046" y="2863230"/>
                </a:lnTo>
                <a:lnTo>
                  <a:pt x="3088896" y="2895421"/>
                </a:lnTo>
                <a:lnTo>
                  <a:pt x="3056905" y="2926839"/>
                </a:lnTo>
                <a:lnTo>
                  <a:pt x="3024091" y="2957468"/>
                </a:lnTo>
                <a:lnTo>
                  <a:pt x="2990469" y="2987292"/>
                </a:lnTo>
                <a:lnTo>
                  <a:pt x="2956057" y="3016294"/>
                </a:lnTo>
                <a:lnTo>
                  <a:pt x="2920872" y="3044458"/>
                </a:lnTo>
                <a:lnTo>
                  <a:pt x="2884931" y="3071767"/>
                </a:lnTo>
                <a:lnTo>
                  <a:pt x="2848252" y="3098206"/>
                </a:lnTo>
                <a:lnTo>
                  <a:pt x="2810851" y="3123757"/>
                </a:lnTo>
                <a:lnTo>
                  <a:pt x="2772745" y="3148405"/>
                </a:lnTo>
                <a:lnTo>
                  <a:pt x="2733952" y="3172133"/>
                </a:lnTo>
                <a:lnTo>
                  <a:pt x="2694488" y="3194925"/>
                </a:lnTo>
                <a:lnTo>
                  <a:pt x="2654371" y="3216764"/>
                </a:lnTo>
                <a:lnTo>
                  <a:pt x="2613617" y="3237635"/>
                </a:lnTo>
                <a:lnTo>
                  <a:pt x="2572244" y="3257521"/>
                </a:lnTo>
                <a:lnTo>
                  <a:pt x="2530269" y="3276404"/>
                </a:lnTo>
                <a:lnTo>
                  <a:pt x="2487709" y="3294271"/>
                </a:lnTo>
                <a:lnTo>
                  <a:pt x="2444581" y="3311102"/>
                </a:lnTo>
                <a:lnTo>
                  <a:pt x="2400902" y="3326884"/>
                </a:lnTo>
                <a:lnTo>
                  <a:pt x="2356689" y="3341598"/>
                </a:lnTo>
                <a:lnTo>
                  <a:pt x="2311959" y="3355229"/>
                </a:lnTo>
                <a:lnTo>
                  <a:pt x="2266729" y="3367761"/>
                </a:lnTo>
                <a:lnTo>
                  <a:pt x="2221017" y="3379176"/>
                </a:lnTo>
                <a:lnTo>
                  <a:pt x="2174838" y="3389460"/>
                </a:lnTo>
                <a:lnTo>
                  <a:pt x="2128212" y="3398594"/>
                </a:lnTo>
                <a:lnTo>
                  <a:pt x="2081154" y="3406564"/>
                </a:lnTo>
                <a:lnTo>
                  <a:pt x="2033681" y="3413353"/>
                </a:lnTo>
                <a:lnTo>
                  <a:pt x="1985811" y="3418944"/>
                </a:lnTo>
                <a:lnTo>
                  <a:pt x="1937561" y="3423321"/>
                </a:lnTo>
                <a:lnTo>
                  <a:pt x="1888948" y="3426467"/>
                </a:lnTo>
                <a:lnTo>
                  <a:pt x="1839988" y="3428367"/>
                </a:lnTo>
                <a:lnTo>
                  <a:pt x="1790700" y="3429004"/>
                </a:lnTo>
                <a:lnTo>
                  <a:pt x="1741411" y="3428367"/>
                </a:lnTo>
                <a:lnTo>
                  <a:pt x="1692451" y="3426467"/>
                </a:lnTo>
                <a:lnTo>
                  <a:pt x="1643838" y="3423321"/>
                </a:lnTo>
                <a:lnTo>
                  <a:pt x="1595588" y="3418944"/>
                </a:lnTo>
                <a:lnTo>
                  <a:pt x="1547718" y="3413353"/>
                </a:lnTo>
                <a:lnTo>
                  <a:pt x="1500245" y="3406564"/>
                </a:lnTo>
                <a:lnTo>
                  <a:pt x="1453187" y="3398594"/>
                </a:lnTo>
                <a:lnTo>
                  <a:pt x="1406561" y="3389460"/>
                </a:lnTo>
                <a:lnTo>
                  <a:pt x="1360382" y="3379176"/>
                </a:lnTo>
                <a:lnTo>
                  <a:pt x="1314670" y="3367761"/>
                </a:lnTo>
                <a:lnTo>
                  <a:pt x="1269440" y="3355229"/>
                </a:lnTo>
                <a:lnTo>
                  <a:pt x="1224710" y="3341598"/>
                </a:lnTo>
                <a:lnTo>
                  <a:pt x="1180497" y="3326884"/>
                </a:lnTo>
                <a:lnTo>
                  <a:pt x="1136818" y="3311102"/>
                </a:lnTo>
                <a:lnTo>
                  <a:pt x="1093690" y="3294271"/>
                </a:lnTo>
                <a:lnTo>
                  <a:pt x="1051130" y="3276404"/>
                </a:lnTo>
                <a:lnTo>
                  <a:pt x="1009155" y="3257521"/>
                </a:lnTo>
                <a:lnTo>
                  <a:pt x="967782" y="3237635"/>
                </a:lnTo>
                <a:lnTo>
                  <a:pt x="927028" y="3216764"/>
                </a:lnTo>
                <a:lnTo>
                  <a:pt x="886911" y="3194925"/>
                </a:lnTo>
                <a:lnTo>
                  <a:pt x="847447" y="3172133"/>
                </a:lnTo>
                <a:lnTo>
                  <a:pt x="808654" y="3148405"/>
                </a:lnTo>
                <a:lnTo>
                  <a:pt x="770548" y="3123757"/>
                </a:lnTo>
                <a:lnTo>
                  <a:pt x="733147" y="3098206"/>
                </a:lnTo>
                <a:lnTo>
                  <a:pt x="696468" y="3071767"/>
                </a:lnTo>
                <a:lnTo>
                  <a:pt x="660527" y="3044458"/>
                </a:lnTo>
                <a:lnTo>
                  <a:pt x="625342" y="3016294"/>
                </a:lnTo>
                <a:lnTo>
                  <a:pt x="590930" y="2987292"/>
                </a:lnTo>
                <a:lnTo>
                  <a:pt x="557308" y="2957468"/>
                </a:lnTo>
                <a:lnTo>
                  <a:pt x="524494" y="2926839"/>
                </a:lnTo>
                <a:lnTo>
                  <a:pt x="492503" y="2895421"/>
                </a:lnTo>
                <a:lnTo>
                  <a:pt x="461353" y="2863230"/>
                </a:lnTo>
                <a:lnTo>
                  <a:pt x="431062" y="2830283"/>
                </a:lnTo>
                <a:lnTo>
                  <a:pt x="401646" y="2796595"/>
                </a:lnTo>
                <a:lnTo>
                  <a:pt x="373123" y="2762184"/>
                </a:lnTo>
                <a:lnTo>
                  <a:pt x="345509" y="2727066"/>
                </a:lnTo>
                <a:lnTo>
                  <a:pt x="318821" y="2691256"/>
                </a:lnTo>
                <a:lnTo>
                  <a:pt x="293077" y="2654772"/>
                </a:lnTo>
                <a:lnTo>
                  <a:pt x="268294" y="2617629"/>
                </a:lnTo>
                <a:lnTo>
                  <a:pt x="244489" y="2579845"/>
                </a:lnTo>
                <a:lnTo>
                  <a:pt x="221678" y="2541435"/>
                </a:lnTo>
                <a:lnTo>
                  <a:pt x="199879" y="2502415"/>
                </a:lnTo>
                <a:lnTo>
                  <a:pt x="179110" y="2462803"/>
                </a:lnTo>
                <a:lnTo>
                  <a:pt x="159386" y="2422613"/>
                </a:lnTo>
                <a:lnTo>
                  <a:pt x="140725" y="2381864"/>
                </a:lnTo>
                <a:lnTo>
                  <a:pt x="123145" y="2340571"/>
                </a:lnTo>
                <a:lnTo>
                  <a:pt x="106662" y="2298750"/>
                </a:lnTo>
                <a:lnTo>
                  <a:pt x="91293" y="2256417"/>
                </a:lnTo>
                <a:lnTo>
                  <a:pt x="77056" y="2213590"/>
                </a:lnTo>
                <a:lnTo>
                  <a:pt x="63967" y="2170284"/>
                </a:lnTo>
                <a:lnTo>
                  <a:pt x="52044" y="2126516"/>
                </a:lnTo>
                <a:lnTo>
                  <a:pt x="41303" y="2082302"/>
                </a:lnTo>
                <a:lnTo>
                  <a:pt x="31762" y="2037659"/>
                </a:lnTo>
                <a:lnTo>
                  <a:pt x="23437" y="1992602"/>
                </a:lnTo>
                <a:lnTo>
                  <a:pt x="16347" y="1947149"/>
                </a:lnTo>
                <a:lnTo>
                  <a:pt x="10507" y="1901314"/>
                </a:lnTo>
                <a:lnTo>
                  <a:pt x="5936" y="1855116"/>
                </a:lnTo>
                <a:lnTo>
                  <a:pt x="2649" y="1808570"/>
                </a:lnTo>
                <a:lnTo>
                  <a:pt x="665" y="1761692"/>
                </a:lnTo>
                <a:lnTo>
                  <a:pt x="0" y="1714500"/>
                </a:lnTo>
                <a:close/>
              </a:path>
            </a:pathLst>
          </a:custGeom>
          <a:ln w="57150">
            <a:solidFill>
              <a:srgbClr val="FF0000"/>
            </a:solidFill>
          </a:ln>
        </p:spPr>
        <p:txBody>
          <a:bodyPr wrap="square" lIns="0" tIns="0" rIns="0" bIns="0" rtlCol="0"/>
          <a:lstStyle/>
          <a:p>
            <a:endParaRPr/>
          </a:p>
        </p:txBody>
      </p:sp>
      <p:sp>
        <p:nvSpPr>
          <p:cNvPr id="7" name="object 7"/>
          <p:cNvSpPr txBox="1"/>
          <p:nvPr/>
        </p:nvSpPr>
        <p:spPr>
          <a:xfrm>
            <a:off x="3034410" y="5665419"/>
            <a:ext cx="2695575" cy="1133644"/>
          </a:xfrm>
          <a:prstGeom prst="rect">
            <a:avLst/>
          </a:prstGeom>
        </p:spPr>
        <p:txBody>
          <a:bodyPr vert="horz" wrap="square" lIns="0" tIns="12700" rIns="0" bIns="0" rtlCol="0">
            <a:spAutoFit/>
          </a:bodyPr>
          <a:lstStyle/>
          <a:p>
            <a:pPr marL="12700">
              <a:lnSpc>
                <a:spcPct val="100000"/>
              </a:lnSpc>
              <a:spcBef>
                <a:spcPts val="100"/>
              </a:spcBef>
            </a:pPr>
            <a:r>
              <a:rPr lang="en-GB" sz="3600" spc="-15" dirty="0">
                <a:solidFill>
                  <a:srgbClr val="FF3300"/>
                </a:solidFill>
                <a:latin typeface="Times New Roman"/>
                <a:cs typeface="Times New Roman"/>
              </a:rPr>
              <a:t>Orbitopathy
</a:t>
            </a:r>
            <a:endParaRPr sz="3600" dirty="0">
              <a:latin typeface="Times New Roman"/>
              <a:cs typeface="Times New Roman"/>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207414" y="527126"/>
            <a:ext cx="6728459" cy="1195840"/>
          </a:xfrm>
          <a:prstGeom prst="rect">
            <a:avLst/>
          </a:prstGeom>
        </p:spPr>
        <p:txBody>
          <a:bodyPr vert="horz" wrap="square" lIns="0" tIns="13335" rIns="0" bIns="0" rtlCol="0">
            <a:spAutoFit/>
          </a:bodyPr>
          <a:lstStyle/>
          <a:p>
            <a:pPr marL="12700">
              <a:lnSpc>
                <a:spcPct val="100000"/>
              </a:lnSpc>
              <a:spcBef>
                <a:spcPts val="105"/>
              </a:spcBef>
            </a:pPr>
            <a:r>
              <a:rPr lang="en-GB" sz="3800" spc="-20" dirty="0"/>
              <a:t>Pathogenesis of Graves' disease
</a:t>
            </a:r>
            <a:endParaRPr sz="3800" dirty="0"/>
          </a:p>
        </p:txBody>
      </p:sp>
      <p:sp>
        <p:nvSpPr>
          <p:cNvPr id="3" name="object 3"/>
          <p:cNvSpPr txBox="1"/>
          <p:nvPr/>
        </p:nvSpPr>
        <p:spPr>
          <a:xfrm>
            <a:off x="993444" y="1520909"/>
            <a:ext cx="7202170" cy="3298339"/>
          </a:xfrm>
          <a:prstGeom prst="rect">
            <a:avLst/>
          </a:prstGeom>
        </p:spPr>
        <p:txBody>
          <a:bodyPr vert="horz" wrap="square" lIns="0" tIns="111760" rIns="0" bIns="0" rtlCol="0">
            <a:spAutoFit/>
          </a:bodyPr>
          <a:lstStyle/>
          <a:p>
            <a:pPr marL="354965" indent="-342265">
              <a:lnSpc>
                <a:spcPct val="100000"/>
              </a:lnSpc>
              <a:spcBef>
                <a:spcPts val="880"/>
              </a:spcBef>
              <a:buFont typeface="Arial"/>
              <a:buChar char="•"/>
              <a:tabLst>
                <a:tab pos="354965" algn="l"/>
                <a:tab pos="355600" algn="l"/>
              </a:tabLst>
            </a:pPr>
            <a:r>
              <a:rPr lang="en-GB" sz="3200" b="1" spc="-10" dirty="0">
                <a:solidFill>
                  <a:srgbClr val="E36C09"/>
                </a:solidFill>
                <a:latin typeface="Times New Roman"/>
                <a:cs typeface="Times New Roman"/>
              </a:rPr>
              <a:t>Graves' disease
autoimmune : stimulating IgG antibodies against TSH receptors (LATS)
histologically : "too many follicular cells, too few colloids"</a:t>
            </a:r>
            <a:endParaRPr sz="2800" dirty="0">
              <a:latin typeface="Times New Roman"/>
              <a:cs typeface="Times New Roman"/>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396746" y="282955"/>
            <a:ext cx="6374130" cy="1133644"/>
          </a:xfrm>
          <a:prstGeom prst="rect">
            <a:avLst/>
          </a:prstGeom>
        </p:spPr>
        <p:txBody>
          <a:bodyPr vert="horz" wrap="square" lIns="0" tIns="12700" rIns="0" bIns="0" rtlCol="0">
            <a:spAutoFit/>
          </a:bodyPr>
          <a:lstStyle/>
          <a:p>
            <a:pPr marL="12700">
              <a:lnSpc>
                <a:spcPct val="100000"/>
              </a:lnSpc>
              <a:spcBef>
                <a:spcPts val="100"/>
              </a:spcBef>
            </a:pPr>
            <a:r>
              <a:rPr lang="en-GB" sz="3600" spc="-25" dirty="0"/>
              <a:t>Pathogenesis of Graves' disease
</a:t>
            </a:r>
            <a:endParaRPr sz="3600" dirty="0"/>
          </a:p>
        </p:txBody>
      </p:sp>
      <p:sp>
        <p:nvSpPr>
          <p:cNvPr id="3" name="object 3"/>
          <p:cNvSpPr/>
          <p:nvPr/>
        </p:nvSpPr>
        <p:spPr>
          <a:xfrm>
            <a:off x="1831157" y="1340048"/>
            <a:ext cx="5375246" cy="5209634"/>
          </a:xfrm>
          <a:prstGeom prst="rect">
            <a:avLst/>
          </a:prstGeom>
          <a:blipFill>
            <a:blip r:embed="rId2" cstate="print"/>
            <a:stretch>
              <a:fillRect/>
            </a:stretch>
          </a:blipFill>
        </p:spPr>
        <p:txBody>
          <a:bodyPr wrap="square" lIns="0" tIns="0" rIns="0" bIns="0" rtlCol="0"/>
          <a:lstStyle/>
          <a:p>
            <a:endParaRP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20420" y="207086"/>
            <a:ext cx="8303158" cy="1871666"/>
          </a:xfrm>
          <a:prstGeom prst="rect">
            <a:avLst/>
          </a:prstGeom>
        </p:spPr>
        <p:txBody>
          <a:bodyPr vert="horz" wrap="square" lIns="0" tIns="12065" rIns="0" bIns="0" rtlCol="0">
            <a:spAutoFit/>
          </a:bodyPr>
          <a:lstStyle/>
          <a:p>
            <a:pPr marL="958850" marR="5080" indent="-40005">
              <a:lnSpc>
                <a:spcPct val="100000"/>
              </a:lnSpc>
              <a:spcBef>
                <a:spcPts val="95"/>
              </a:spcBef>
            </a:pPr>
            <a:r>
              <a:rPr lang="en-GB" spc="-25" dirty="0"/>
              <a:t>Pathophysiological consequences of excess thyroid hormones
</a:t>
            </a:r>
            <a:endParaRPr spc="-40" dirty="0"/>
          </a:p>
        </p:txBody>
      </p:sp>
      <p:sp>
        <p:nvSpPr>
          <p:cNvPr id="3" name="object 3"/>
          <p:cNvSpPr txBox="1"/>
          <p:nvPr/>
        </p:nvSpPr>
        <p:spPr>
          <a:xfrm>
            <a:off x="535940" y="1520909"/>
            <a:ext cx="7704455" cy="4514056"/>
          </a:xfrm>
          <a:prstGeom prst="rect">
            <a:avLst/>
          </a:prstGeom>
        </p:spPr>
        <p:txBody>
          <a:bodyPr vert="horz" wrap="square" lIns="0" tIns="111760" rIns="0" bIns="0" rtlCol="0">
            <a:spAutoFit/>
          </a:bodyPr>
          <a:lstStyle/>
          <a:p>
            <a:pPr marL="355600" indent="-342900">
              <a:lnSpc>
                <a:spcPct val="100000"/>
              </a:lnSpc>
              <a:spcBef>
                <a:spcPts val="880"/>
              </a:spcBef>
              <a:buFont typeface="Arial"/>
              <a:buChar char="•"/>
              <a:tabLst>
                <a:tab pos="354965" algn="l"/>
                <a:tab pos="355600" algn="l"/>
              </a:tabLst>
            </a:pPr>
            <a:r>
              <a:rPr lang="en-GB" sz="3200" b="1" spc="-5" dirty="0">
                <a:solidFill>
                  <a:srgbClr val="30859C"/>
                </a:solidFill>
                <a:latin typeface="Times New Roman"/>
                <a:cs typeface="Times New Roman"/>
              </a:rPr>
              <a:t>hypermetabolism:
Increased energy needs
utilization of energy reserves (despite the intake, the patient loses weight)
increased heat generation (skin warm and moist)
increased breakdown of glycogen, protein and fat (</a:t>
            </a:r>
            <a:r>
              <a:rPr lang="en-GB" sz="3200" b="1" spc="-5" dirty="0" err="1">
                <a:solidFill>
                  <a:srgbClr val="30859C"/>
                </a:solidFill>
                <a:latin typeface="Times New Roman"/>
                <a:cs typeface="Times New Roman"/>
              </a:rPr>
              <a:t>glyconeogenesis</a:t>
            </a:r>
            <a:r>
              <a:rPr lang="en-GB" sz="3200" b="1" spc="-5" dirty="0">
                <a:solidFill>
                  <a:srgbClr val="30859C"/>
                </a:solidFill>
                <a:latin typeface="Times New Roman"/>
                <a:cs typeface="Times New Roman"/>
              </a:rPr>
              <a:t>)</a:t>
            </a:r>
            <a:endParaRPr sz="2800" dirty="0">
              <a:latin typeface="Times New Roman"/>
              <a:cs typeface="Times New Roman"/>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hr-HR" dirty="0">
                <a:latin typeface="Times New Roman" pitchFamily="18" charset="0"/>
              </a:rPr>
              <a:t>Types of hormones
</a:t>
            </a:r>
            <a:endParaRPr lang="hr-HR" sz="4000" dirty="0">
              <a:latin typeface="Times New Roman" pitchFamily="18" charset="0"/>
            </a:endParaRPr>
          </a:p>
        </p:txBody>
      </p:sp>
      <p:sp>
        <p:nvSpPr>
          <p:cNvPr id="10243" name="Rectangle 3"/>
          <p:cNvSpPr>
            <a:spLocks noGrp="1" noChangeArrowheads="1"/>
          </p:cNvSpPr>
          <p:nvPr>
            <p:ph type="body" idx="1"/>
          </p:nvPr>
        </p:nvSpPr>
        <p:spPr>
          <a:xfrm>
            <a:off x="500379" y="1619757"/>
            <a:ext cx="8143240" cy="2412968"/>
          </a:xfrm>
        </p:spPr>
        <p:txBody>
          <a:bodyPr/>
          <a:lstStyle/>
          <a:p>
            <a:pPr eaLnBrk="1" hangingPunct="1">
              <a:lnSpc>
                <a:spcPct val="80000"/>
              </a:lnSpc>
            </a:pPr>
            <a:r>
              <a:rPr lang="en-GB" sz="2800" dirty="0">
                <a:latin typeface="Times New Roman" pitchFamily="18" charset="0"/>
              </a:rPr>
              <a:t>Given the structure of hormones, we divide into three groups:
-Proteins and peptides
-Steroids
-Amino acids 
</a:t>
            </a:r>
            <a:endParaRPr lang="en-US" sz="2400" dirty="0">
              <a:latin typeface="Times New Roman" pitchFamily="18" charset="0"/>
            </a:endParaRPr>
          </a:p>
        </p:txBody>
      </p:sp>
      <p:sp>
        <p:nvSpPr>
          <p:cNvPr id="10244" name="Rectangle 4"/>
          <p:cNvSpPr>
            <a:spLocks noChangeArrowheads="1"/>
          </p:cNvSpPr>
          <p:nvPr/>
        </p:nvSpPr>
        <p:spPr bwMode="auto">
          <a:xfrm>
            <a:off x="457200" y="381000"/>
            <a:ext cx="8229600" cy="887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endParaRPr lang="en-US" sz="4000">
              <a:solidFill>
                <a:schemeClr val="tx2"/>
              </a:solidFill>
              <a:latin typeface="Times New Roman" pitchFamily="18" charset="0"/>
            </a:endParaRPr>
          </a:p>
        </p:txBody>
      </p:sp>
      <p:sp>
        <p:nvSpPr>
          <p:cNvPr id="10245" name="Rectangle 5"/>
          <p:cNvSpPr>
            <a:spLocks noChangeArrowheads="1"/>
          </p:cNvSpPr>
          <p:nvPr/>
        </p:nvSpPr>
        <p:spPr bwMode="auto">
          <a:xfrm>
            <a:off x="457200" y="1412875"/>
            <a:ext cx="8229600" cy="5111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nSpc>
                <a:spcPct val="80000"/>
              </a:lnSpc>
              <a:spcBef>
                <a:spcPct val="20000"/>
              </a:spcBef>
            </a:pPr>
            <a:endParaRPr lang="hr-HR" sz="2400">
              <a:latin typeface="Times New Roman" pitchFamily="18" charset="0"/>
            </a:endParaRPr>
          </a:p>
        </p:txBody>
      </p:sp>
    </p:spTree>
    <p:extLst>
      <p:ext uri="{BB962C8B-B14F-4D97-AF65-F5344CB8AC3E}">
        <p14:creationId xmlns:p14="http://schemas.microsoft.com/office/powerpoint/2010/main" val="3848960629"/>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20420" y="207086"/>
            <a:ext cx="8303158" cy="1871666"/>
          </a:xfrm>
          <a:prstGeom prst="rect">
            <a:avLst/>
          </a:prstGeom>
        </p:spPr>
        <p:txBody>
          <a:bodyPr vert="horz" wrap="square" lIns="0" tIns="12065" rIns="0" bIns="0" rtlCol="0">
            <a:spAutoFit/>
          </a:bodyPr>
          <a:lstStyle/>
          <a:p>
            <a:pPr marL="958850" marR="5080" indent="-40005">
              <a:lnSpc>
                <a:spcPct val="100000"/>
              </a:lnSpc>
              <a:spcBef>
                <a:spcPts val="95"/>
              </a:spcBef>
            </a:pPr>
            <a:r>
              <a:rPr lang="en-GB" spc="-25" dirty="0"/>
              <a:t>Pathophysiological consequences of excess thyroid hormones
</a:t>
            </a:r>
            <a:endParaRPr spc="-40" dirty="0"/>
          </a:p>
        </p:txBody>
      </p:sp>
      <p:sp>
        <p:nvSpPr>
          <p:cNvPr id="3" name="object 3"/>
          <p:cNvSpPr txBox="1"/>
          <p:nvPr/>
        </p:nvSpPr>
        <p:spPr>
          <a:xfrm>
            <a:off x="535940" y="1570989"/>
            <a:ext cx="7452359" cy="4039182"/>
          </a:xfrm>
          <a:prstGeom prst="rect">
            <a:avLst/>
          </a:prstGeom>
        </p:spPr>
        <p:txBody>
          <a:bodyPr vert="horz" wrap="square" lIns="0" tIns="61594" rIns="0" bIns="0" rtlCol="0">
            <a:spAutoFit/>
          </a:bodyPr>
          <a:lstStyle/>
          <a:p>
            <a:pPr marL="355600" marR="5080" indent="-342900">
              <a:lnSpc>
                <a:spcPct val="90000"/>
              </a:lnSpc>
              <a:spcBef>
                <a:spcPts val="484"/>
              </a:spcBef>
              <a:buFont typeface="Arial"/>
              <a:buChar char="•"/>
              <a:tabLst>
                <a:tab pos="354965" algn="l"/>
                <a:tab pos="355600" algn="l"/>
              </a:tabLst>
            </a:pPr>
            <a:r>
              <a:rPr lang="en-GB" sz="3200" spc="-5" dirty="0">
                <a:latin typeface="Times New Roman"/>
                <a:cs typeface="Times New Roman"/>
              </a:rPr>
              <a:t>increased synthesis of beta-adrenergic receptors, symptoms and signs of increased sympathetic tone:</a:t>
            </a:r>
          </a:p>
          <a:p>
            <a:pPr marL="12700" marR="5080">
              <a:lnSpc>
                <a:spcPct val="90000"/>
              </a:lnSpc>
              <a:spcBef>
                <a:spcPts val="484"/>
              </a:spcBef>
              <a:tabLst>
                <a:tab pos="354965" algn="l"/>
                <a:tab pos="355600" algn="l"/>
              </a:tabLst>
            </a:pPr>
            <a:r>
              <a:rPr lang="en-GB" sz="2800" spc="-5" dirty="0">
                <a:latin typeface="Times New Roman"/>
                <a:cs typeface="Times New Roman"/>
              </a:rPr>
              <a:t>-accelerated pulse
-increased impact and minute volume,
-decreased peripheral resistance (divergent increase in blood pressure)
-increased muscle tone, hyperreflexia and tremor
-accelerated motility of GIT and </a:t>
            </a:r>
            <a:r>
              <a:rPr lang="en-GB" sz="2800" spc="-5" dirty="0" err="1">
                <a:latin typeface="Times New Roman"/>
                <a:cs typeface="Times New Roman"/>
              </a:rPr>
              <a:t>diarrhea</a:t>
            </a:r>
            <a:endParaRPr sz="2800" dirty="0">
              <a:latin typeface="Times New Roman"/>
              <a:cs typeface="Times New Roman"/>
            </a:endParaRP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20420" y="207086"/>
            <a:ext cx="8303158" cy="1693463"/>
          </a:xfrm>
          <a:prstGeom prst="rect">
            <a:avLst/>
          </a:prstGeom>
        </p:spPr>
        <p:txBody>
          <a:bodyPr vert="horz" wrap="square" lIns="0" tIns="109905" rIns="0" bIns="0" rtlCol="0">
            <a:spAutoFit/>
          </a:bodyPr>
          <a:lstStyle/>
          <a:p>
            <a:pPr marL="822960" marR="5080" indent="-140335">
              <a:lnSpc>
                <a:spcPct val="100000"/>
              </a:lnSpc>
              <a:spcBef>
                <a:spcPts val="95"/>
              </a:spcBef>
            </a:pPr>
            <a:r>
              <a:rPr lang="en-GB" sz="3400" spc="-20" dirty="0"/>
              <a:t>Pathophysiology of </a:t>
            </a:r>
            <a:r>
              <a:rPr lang="en-GB" sz="3400" spc="-20" dirty="0" err="1"/>
              <a:t>extrathyroid</a:t>
            </a:r>
            <a:r>
              <a:rPr lang="en-GB" sz="3400" spc="-20" dirty="0"/>
              <a:t> manifestations of Graves' disease
</a:t>
            </a:r>
            <a:endParaRPr sz="3400" dirty="0"/>
          </a:p>
        </p:txBody>
      </p:sp>
      <p:sp>
        <p:nvSpPr>
          <p:cNvPr id="3" name="object 3"/>
          <p:cNvSpPr txBox="1"/>
          <p:nvPr/>
        </p:nvSpPr>
        <p:spPr>
          <a:xfrm>
            <a:off x="690168" y="1619757"/>
            <a:ext cx="7894955" cy="4153060"/>
          </a:xfrm>
          <a:prstGeom prst="rect">
            <a:avLst/>
          </a:prstGeom>
        </p:spPr>
        <p:txBody>
          <a:bodyPr vert="horz" wrap="square" lIns="0" tIns="13335" rIns="0" bIns="0" rtlCol="0">
            <a:spAutoFit/>
          </a:bodyPr>
          <a:lstStyle/>
          <a:p>
            <a:pPr marL="355600" marR="5080" indent="-342900">
              <a:lnSpc>
                <a:spcPct val="100000"/>
              </a:lnSpc>
              <a:spcBef>
                <a:spcPts val="105"/>
              </a:spcBef>
              <a:buFont typeface="Arial"/>
              <a:buChar char="•"/>
              <a:tabLst>
                <a:tab pos="354965" algn="l"/>
                <a:tab pos="355600" algn="l"/>
              </a:tabLst>
            </a:pPr>
            <a:r>
              <a:rPr lang="en-GB" sz="3200" spc="-5" dirty="0">
                <a:latin typeface="Times New Roman"/>
                <a:cs typeface="Times New Roman"/>
              </a:rPr>
              <a:t>increased concentration of TSHR antibodies, inflammatory </a:t>
            </a:r>
            <a:r>
              <a:rPr lang="en-GB" sz="3200" spc="-5" dirty="0" err="1">
                <a:latin typeface="Times New Roman"/>
                <a:cs typeface="Times New Roman"/>
              </a:rPr>
              <a:t>extrathyroid</a:t>
            </a:r>
            <a:r>
              <a:rPr lang="en-GB" sz="3200" spc="-5" dirty="0">
                <a:latin typeface="Times New Roman"/>
                <a:cs typeface="Times New Roman"/>
              </a:rPr>
              <a:t>
Event:</a:t>
            </a:r>
          </a:p>
          <a:p>
            <a:pPr marL="12700" marR="5080">
              <a:lnSpc>
                <a:spcPct val="100000"/>
              </a:lnSpc>
              <a:spcBef>
                <a:spcPts val="105"/>
              </a:spcBef>
              <a:tabLst>
                <a:tab pos="354965" algn="l"/>
                <a:tab pos="355600" algn="l"/>
              </a:tabLst>
            </a:pPr>
            <a:r>
              <a:rPr lang="en-GB" sz="2800" b="1" spc="-10" dirty="0">
                <a:latin typeface="Times New Roman"/>
                <a:cs typeface="Times New Roman"/>
              </a:rPr>
              <a:t>thyroid orbitopathy (inflammation)</a:t>
            </a:r>
          </a:p>
          <a:p>
            <a:pPr marL="12700" marR="5080">
              <a:lnSpc>
                <a:spcPct val="100000"/>
              </a:lnSpc>
              <a:spcBef>
                <a:spcPts val="105"/>
              </a:spcBef>
              <a:tabLst>
                <a:tab pos="354965" algn="l"/>
                <a:tab pos="355600" algn="l"/>
              </a:tabLst>
            </a:pPr>
            <a:r>
              <a:rPr lang="en-GB" sz="2800" b="1" spc="-10" dirty="0">
                <a:solidFill>
                  <a:srgbClr val="30859C"/>
                </a:solidFill>
                <a:latin typeface="Times New Roman"/>
                <a:cs typeface="Times New Roman"/>
              </a:rPr>
              <a:t>extraocular muscles, fatty and connective tissue)
</a:t>
            </a:r>
            <a:r>
              <a:rPr lang="en-GB" sz="2800" b="1" spc="-10" dirty="0">
                <a:latin typeface="Times New Roman"/>
                <a:cs typeface="Times New Roman"/>
              </a:rPr>
              <a:t>thyroid dermatopathy </a:t>
            </a:r>
            <a:r>
              <a:rPr lang="en-GB" sz="2800" b="1" spc="-10" dirty="0">
                <a:solidFill>
                  <a:srgbClr val="30859C"/>
                </a:solidFill>
                <a:latin typeface="Times New Roman"/>
                <a:cs typeface="Times New Roman"/>
              </a:rPr>
              <a:t>(inflammation of the dermal layer of the skin, accumulation
mucopolysaccharide)
</a:t>
            </a:r>
            <a:endParaRPr sz="2800" dirty="0">
              <a:latin typeface="Times New Roman"/>
              <a:cs typeface="Times New Roman"/>
            </a:endParaRP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090" name="Picture 2" descr="Graves"/>
          <p:cNvPicPr>
            <a:picLocks noChangeAspect="1" noChangeArrowheads="1"/>
          </p:cNvPicPr>
          <p:nvPr/>
        </p:nvPicPr>
        <p:blipFill>
          <a:blip r:embed="rId2"/>
          <a:srcRect/>
          <a:stretch>
            <a:fillRect/>
          </a:stretch>
        </p:blipFill>
        <p:spPr bwMode="auto">
          <a:xfrm>
            <a:off x="215900" y="188913"/>
            <a:ext cx="3497263" cy="4500562"/>
          </a:xfrm>
          <a:prstGeom prst="rect">
            <a:avLst/>
          </a:prstGeom>
          <a:noFill/>
        </p:spPr>
      </p:pic>
      <p:pic>
        <p:nvPicPr>
          <p:cNvPr id="89091" name="Picture 3" descr="Graves_lid_lag"/>
          <p:cNvPicPr>
            <a:picLocks noChangeAspect="1" noChangeArrowheads="1"/>
          </p:cNvPicPr>
          <p:nvPr/>
        </p:nvPicPr>
        <p:blipFill>
          <a:blip r:embed="rId3"/>
          <a:srcRect/>
          <a:stretch>
            <a:fillRect/>
          </a:stretch>
        </p:blipFill>
        <p:spPr bwMode="auto">
          <a:xfrm>
            <a:off x="5076825" y="333375"/>
            <a:ext cx="3406775" cy="4032250"/>
          </a:xfrm>
          <a:prstGeom prst="rect">
            <a:avLst/>
          </a:prstGeom>
          <a:noFill/>
        </p:spPr>
      </p:pic>
      <p:sp>
        <p:nvSpPr>
          <p:cNvPr id="89092" name="Text Box 4"/>
          <p:cNvSpPr txBox="1">
            <a:spLocks noChangeArrowheads="1"/>
          </p:cNvSpPr>
          <p:nvPr/>
        </p:nvSpPr>
        <p:spPr bwMode="auto">
          <a:xfrm>
            <a:off x="2555875" y="5300663"/>
            <a:ext cx="3816350" cy="1015663"/>
          </a:xfrm>
          <a:prstGeom prst="rect">
            <a:avLst/>
          </a:prstGeom>
          <a:noFill/>
          <a:ln w="12700">
            <a:noFill/>
            <a:miter lim="800000"/>
            <a:headEnd type="none" w="sm" len="sm"/>
            <a:tailEnd type="none" w="sm" len="sm"/>
          </a:ln>
          <a:effectLst/>
        </p:spPr>
        <p:txBody>
          <a:bodyPr>
            <a:spAutoFit/>
          </a:bodyPr>
          <a:lstStyle/>
          <a:p>
            <a:pPr>
              <a:spcBef>
                <a:spcPct val="50000"/>
              </a:spcBef>
            </a:pPr>
            <a:r>
              <a:rPr lang="en-US" sz="2400" dirty="0" err="1">
                <a:latin typeface="Times New Roman" pitchFamily="18" charset="0"/>
              </a:rPr>
              <a:t>Exopthalamos</a:t>
            </a:r>
            <a:r>
              <a:rPr lang="en-US" sz="2400" dirty="0">
                <a:latin typeface="Times New Roman" pitchFamily="18" charset="0"/>
              </a:rPr>
              <a:t> in </a:t>
            </a:r>
            <a:r>
              <a:rPr lang="en-US" sz="2400" dirty="0" err="1">
                <a:latin typeface="Times New Roman" pitchFamily="18" charset="0"/>
              </a:rPr>
              <a:t>M.Graves</a:t>
            </a:r>
            <a:r>
              <a:rPr lang="en-US" sz="2400" dirty="0">
                <a:latin typeface="Times New Roman" pitchFamily="18" charset="0"/>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8" presetClass="entr" presetSubtype="0" accel="50000" fill="hold" nodeType="clickEffect">
                                  <p:stCondLst>
                                    <p:cond delay="0"/>
                                  </p:stCondLst>
                                  <p:childTnLst>
                                    <p:set>
                                      <p:cBhvr>
                                        <p:cTn id="6" dur="1" fill="hold">
                                          <p:stCondLst>
                                            <p:cond delay="0"/>
                                          </p:stCondLst>
                                        </p:cTn>
                                        <p:tgtEl>
                                          <p:spTgt spid="89090"/>
                                        </p:tgtEl>
                                        <p:attrNameLst>
                                          <p:attrName>style.visibility</p:attrName>
                                        </p:attrNameLst>
                                      </p:cBhvr>
                                      <p:to>
                                        <p:strVal val="visible"/>
                                      </p:to>
                                    </p:set>
                                    <p:anim calcmode="lin" valueType="num">
                                      <p:cBhvr>
                                        <p:cTn id="7" dur="1000" fill="hold"/>
                                        <p:tgtEl>
                                          <p:spTgt spid="89090"/>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89090"/>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89090"/>
                                        </p:tgtEl>
                                        <p:attrNameLst>
                                          <p:attrName>ppt_y</p:attrName>
                                        </p:attrNameLst>
                                      </p:cBhvr>
                                      <p:tavLst>
                                        <p:tav tm="0">
                                          <p:val>
                                            <p:strVal val="#ppt_y"/>
                                          </p:val>
                                        </p:tav>
                                        <p:tav tm="100000">
                                          <p:val>
                                            <p:strVal val="#ppt_y"/>
                                          </p:val>
                                        </p:tav>
                                      </p:tavLst>
                                    </p:anim>
                                    <p:animEffect transition="in" filter="fade">
                                      <p:cBhvr>
                                        <p:cTn id="10" dur="1000"/>
                                        <p:tgtEl>
                                          <p:spTgt spid="89090"/>
                                        </p:tgtEl>
                                      </p:cBhvr>
                                    </p:animEffect>
                                  </p:childTnLst>
                                </p:cTn>
                              </p:par>
                            </p:childTnLst>
                          </p:cTn>
                        </p:par>
                      </p:childTnLst>
                    </p:cTn>
                  </p:par>
                  <p:par>
                    <p:cTn id="11" fill="hold">
                      <p:stCondLst>
                        <p:cond delay="indefinite"/>
                      </p:stCondLst>
                      <p:childTnLst>
                        <p:par>
                          <p:cTn id="12" fill="hold">
                            <p:stCondLst>
                              <p:cond delay="0"/>
                            </p:stCondLst>
                            <p:childTnLst>
                              <p:par>
                                <p:cTn id="13" presetID="51" presetClass="entr" presetSubtype="0" fill="hold" nodeType="clickEffect">
                                  <p:stCondLst>
                                    <p:cond delay="0"/>
                                  </p:stCondLst>
                                  <p:childTnLst>
                                    <p:set>
                                      <p:cBhvr>
                                        <p:cTn id="14" dur="1" fill="hold">
                                          <p:stCondLst>
                                            <p:cond delay="0"/>
                                          </p:stCondLst>
                                        </p:cTn>
                                        <p:tgtEl>
                                          <p:spTgt spid="89091"/>
                                        </p:tgtEl>
                                        <p:attrNameLst>
                                          <p:attrName>style.visibility</p:attrName>
                                        </p:attrNameLst>
                                      </p:cBhvr>
                                      <p:to>
                                        <p:strVal val="visible"/>
                                      </p:to>
                                    </p:set>
                                    <p:animEffect transition="in" filter="fade">
                                      <p:cBhvr>
                                        <p:cTn id="15" dur="770" decel="100000"/>
                                        <p:tgtEl>
                                          <p:spTgt spid="89091"/>
                                        </p:tgtEl>
                                      </p:cBhvr>
                                    </p:animEffect>
                                    <p:animScale>
                                      <p:cBhvr>
                                        <p:cTn id="16" dur="770" decel="100000"/>
                                        <p:tgtEl>
                                          <p:spTgt spid="89091"/>
                                        </p:tgtEl>
                                      </p:cBhvr>
                                      <p:from x="10000" y="10000"/>
                                      <p:to x="200000" y="450000"/>
                                    </p:animScale>
                                    <p:animScale>
                                      <p:cBhvr>
                                        <p:cTn id="17" dur="1230" accel="100000" fill="hold">
                                          <p:stCondLst>
                                            <p:cond delay="770"/>
                                          </p:stCondLst>
                                        </p:cTn>
                                        <p:tgtEl>
                                          <p:spTgt spid="89091"/>
                                        </p:tgtEl>
                                      </p:cBhvr>
                                      <p:from x="200000" y="450000"/>
                                      <p:to x="100000" y="100000"/>
                                    </p:animScale>
                                    <p:set>
                                      <p:cBhvr>
                                        <p:cTn id="18" dur="770" fill="hold"/>
                                        <p:tgtEl>
                                          <p:spTgt spid="89091"/>
                                        </p:tgtEl>
                                        <p:attrNameLst>
                                          <p:attrName>ppt_x</p:attrName>
                                        </p:attrNameLst>
                                      </p:cBhvr>
                                      <p:to>
                                        <p:strVal val="(0.5)"/>
                                      </p:to>
                                    </p:set>
                                    <p:anim from="(0.5)" to="(#ppt_x)" calcmode="lin" valueType="num">
                                      <p:cBhvr>
                                        <p:cTn id="19" dur="1230" accel="100000" fill="hold">
                                          <p:stCondLst>
                                            <p:cond delay="770"/>
                                          </p:stCondLst>
                                        </p:cTn>
                                        <p:tgtEl>
                                          <p:spTgt spid="89091"/>
                                        </p:tgtEl>
                                        <p:attrNameLst>
                                          <p:attrName>ppt_x</p:attrName>
                                        </p:attrNameLst>
                                      </p:cBhvr>
                                    </p:anim>
                                    <p:set>
                                      <p:cBhvr>
                                        <p:cTn id="20" dur="770" fill="hold"/>
                                        <p:tgtEl>
                                          <p:spTgt spid="89091"/>
                                        </p:tgtEl>
                                        <p:attrNameLst>
                                          <p:attrName>ppt_y</p:attrName>
                                        </p:attrNameLst>
                                      </p:cBhvr>
                                      <p:to>
                                        <p:strVal val="(#ppt_y+0.4)"/>
                                      </p:to>
                                    </p:set>
                                    <p:anim from="(#ppt_y+0.4)" to="(#ppt_y)" calcmode="lin" valueType="num">
                                      <p:cBhvr>
                                        <p:cTn id="21" dur="1230" accel="100000" fill="hold">
                                          <p:stCondLst>
                                            <p:cond delay="770"/>
                                          </p:stCondLst>
                                        </p:cTn>
                                        <p:tgtEl>
                                          <p:spTgt spid="89091"/>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endParaRPr lang="en-US"/>
          </a:p>
        </p:txBody>
      </p:sp>
      <p:sp>
        <p:nvSpPr>
          <p:cNvPr id="31747" name="Content Placeholder 3"/>
          <p:cNvSpPr>
            <a:spLocks noGrp="1"/>
          </p:cNvSpPr>
          <p:nvPr>
            <p:ph sz="quarter" idx="2"/>
          </p:nvPr>
        </p:nvSpPr>
        <p:spPr/>
        <p:txBody>
          <a:bodyPr/>
          <a:lstStyle/>
          <a:p>
            <a:endParaRPr lang="en-US"/>
          </a:p>
        </p:txBody>
      </p:sp>
      <p:sp>
        <p:nvSpPr>
          <p:cNvPr id="31748" name="Content Placeholder 4"/>
          <p:cNvSpPr>
            <a:spLocks noGrp="1"/>
          </p:cNvSpPr>
          <p:nvPr>
            <p:ph sz="quarter" idx="3"/>
          </p:nvPr>
        </p:nvSpPr>
        <p:spPr/>
        <p:txBody>
          <a:bodyPr/>
          <a:lstStyle/>
          <a:p>
            <a:endParaRPr lang="en-US"/>
          </a:p>
        </p:txBody>
      </p:sp>
      <p:pic>
        <p:nvPicPr>
          <p:cNvPr id="31749" name="Picture 2" descr="gdiseasefigure6"/>
          <p:cNvPicPr>
            <a:picLocks noGrp="1" noChangeAspect="1" noChangeArrowheads="1"/>
          </p:cNvPicPr>
          <p:nvPr>
            <p:ph sz="half" idx="1"/>
          </p:nvPr>
        </p:nvPicPr>
        <p:blipFill>
          <a:blip r:embed="rId2"/>
          <a:srcRect/>
          <a:stretch>
            <a:fillRect/>
          </a:stretch>
        </p:blipFill>
        <p:spPr>
          <a:xfrm>
            <a:off x="214313" y="285750"/>
            <a:ext cx="8929687" cy="6357938"/>
          </a:xfrm>
          <a:noFill/>
        </p:spPr>
      </p:pic>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658873" y="203707"/>
            <a:ext cx="5910580" cy="1379865"/>
          </a:xfrm>
          <a:prstGeom prst="rect">
            <a:avLst/>
          </a:prstGeom>
        </p:spPr>
        <p:txBody>
          <a:bodyPr vert="horz" wrap="square" lIns="0" tIns="12700" rIns="0" bIns="0" rtlCol="0">
            <a:spAutoFit/>
          </a:bodyPr>
          <a:lstStyle/>
          <a:p>
            <a:pPr marL="12700">
              <a:lnSpc>
                <a:spcPct val="100000"/>
              </a:lnSpc>
              <a:spcBef>
                <a:spcPts val="100"/>
              </a:spcBef>
            </a:pPr>
            <a:r>
              <a:rPr lang="en-GB" sz="4400" spc="-25" dirty="0"/>
              <a:t>- "Thyrotoxic Storm"
</a:t>
            </a:r>
            <a:endParaRPr sz="4400" dirty="0"/>
          </a:p>
        </p:txBody>
      </p:sp>
      <p:sp>
        <p:nvSpPr>
          <p:cNvPr id="3" name="object 3"/>
          <p:cNvSpPr txBox="1"/>
          <p:nvPr/>
        </p:nvSpPr>
        <p:spPr>
          <a:xfrm>
            <a:off x="459740" y="1282953"/>
            <a:ext cx="8145145" cy="5950988"/>
          </a:xfrm>
          <a:prstGeom prst="rect">
            <a:avLst/>
          </a:prstGeom>
        </p:spPr>
        <p:txBody>
          <a:bodyPr vert="horz" wrap="square" lIns="0" tIns="13335" rIns="0" bIns="0" rtlCol="0">
            <a:spAutoFit/>
          </a:bodyPr>
          <a:lstStyle/>
          <a:p>
            <a:pPr marL="12700">
              <a:lnSpc>
                <a:spcPts val="2975"/>
              </a:lnSpc>
              <a:spcBef>
                <a:spcPts val="105"/>
              </a:spcBef>
              <a:tabLst>
                <a:tab pos="354965" algn="l"/>
                <a:tab pos="355600" algn="l"/>
              </a:tabLst>
            </a:pPr>
            <a:r>
              <a:rPr lang="en-GB" sz="2600" b="1" dirty="0">
                <a:solidFill>
                  <a:srgbClr val="E36C09"/>
                </a:solidFill>
                <a:latin typeface="Times New Roman"/>
                <a:cs typeface="Times New Roman"/>
              </a:rPr>
              <a:t>Life-threatening exacerbation of hyperthyroidism:
-febrile
-delirium
-muscle cramps
-vomiting
-</a:t>
            </a:r>
            <a:r>
              <a:rPr lang="en-GB" sz="2600" b="1" dirty="0" err="1">
                <a:solidFill>
                  <a:srgbClr val="E36C09"/>
                </a:solidFill>
                <a:latin typeface="Times New Roman"/>
                <a:cs typeface="Times New Roman"/>
              </a:rPr>
              <a:t>diarrhea</a:t>
            </a:r>
            <a:r>
              <a:rPr lang="en-GB" sz="2600" b="1" dirty="0">
                <a:solidFill>
                  <a:srgbClr val="E36C09"/>
                </a:solidFill>
                <a:latin typeface="Times New Roman"/>
                <a:cs typeface="Times New Roman"/>
              </a:rPr>
              <a:t>
-jaundice
-coma
There's a code:
untreated or unrecognized hyperthyroidism
in patients with hyperthyroidism and the appearance of some
other acute diseases (cerebrovascular insult,
acute myocardial infarction, infection, trauma, DKA)
</a:t>
            </a:r>
            <a:endParaRPr sz="2600" dirty="0">
              <a:latin typeface="Times New Roman"/>
              <a:cs typeface="Times New Roman"/>
            </a:endParaRP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676400" y="143001"/>
            <a:ext cx="5159629" cy="2096728"/>
          </a:xfrm>
          <a:prstGeom prst="rect">
            <a:avLst/>
          </a:prstGeom>
        </p:spPr>
        <p:txBody>
          <a:bodyPr vert="horz" wrap="square" lIns="0" tIns="44450" rIns="0" bIns="0" rtlCol="0">
            <a:spAutoFit/>
          </a:bodyPr>
          <a:lstStyle/>
          <a:p>
            <a:pPr marL="411480" marR="5080" indent="-399415">
              <a:lnSpc>
                <a:spcPts val="5190"/>
              </a:lnSpc>
              <a:spcBef>
                <a:spcPts val="350"/>
              </a:spcBef>
            </a:pPr>
            <a:r>
              <a:rPr lang="en-GB" sz="4400" spc="-30" dirty="0"/>
              <a:t>Thyrotoxicosis and hyperthyroidism?
</a:t>
            </a:r>
            <a:endParaRPr sz="4400" dirty="0"/>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540889" y="478358"/>
            <a:ext cx="4065904" cy="1380506"/>
          </a:xfrm>
          <a:prstGeom prst="rect">
            <a:avLst/>
          </a:prstGeom>
        </p:spPr>
        <p:txBody>
          <a:bodyPr vert="horz" wrap="square" lIns="0" tIns="13335" rIns="0" bIns="0" rtlCol="0">
            <a:spAutoFit/>
          </a:bodyPr>
          <a:lstStyle/>
          <a:p>
            <a:pPr marL="12700">
              <a:lnSpc>
                <a:spcPct val="100000"/>
              </a:lnSpc>
              <a:spcBef>
                <a:spcPts val="105"/>
              </a:spcBef>
            </a:pPr>
            <a:r>
              <a:rPr lang="en-GB" sz="4400" spc="-30" dirty="0"/>
              <a:t>Thyrotoxicosis
</a:t>
            </a:r>
            <a:endParaRPr sz="4400" dirty="0"/>
          </a:p>
        </p:txBody>
      </p:sp>
      <p:sp>
        <p:nvSpPr>
          <p:cNvPr id="3" name="object 3"/>
          <p:cNvSpPr txBox="1"/>
          <p:nvPr/>
        </p:nvSpPr>
        <p:spPr>
          <a:xfrm>
            <a:off x="0" y="1570989"/>
            <a:ext cx="9220200" cy="3531095"/>
          </a:xfrm>
          <a:prstGeom prst="rect">
            <a:avLst/>
          </a:prstGeom>
        </p:spPr>
        <p:txBody>
          <a:bodyPr vert="horz" wrap="square" lIns="0" tIns="67945" rIns="0" bIns="0" rtlCol="0">
            <a:spAutoFit/>
          </a:bodyPr>
          <a:lstStyle/>
          <a:p>
            <a:pPr marL="299085" marR="191135" indent="-287020">
              <a:lnSpc>
                <a:spcPts val="3460"/>
              </a:lnSpc>
              <a:spcBef>
                <a:spcPts val="535"/>
              </a:spcBef>
            </a:pPr>
            <a:r>
              <a:rPr lang="en-GB" sz="3200" dirty="0">
                <a:latin typeface="Times New Roman"/>
                <a:cs typeface="Times New Roman"/>
              </a:rPr>
              <a:t>A condition in which the concentration of thyroid hormones in the blood is increased due to:
-increased production in the thyroid gland
Or
-release after destruction of the thyroid gland
Or
-iatrogenic</a:t>
            </a:r>
            <a:endParaRPr sz="3200" dirty="0">
              <a:latin typeface="Times New Roman"/>
              <a:cs typeface="Times New Roman"/>
            </a:endParaRP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21167" y="-159764"/>
            <a:ext cx="8672069" cy="1379865"/>
          </a:xfrm>
          <a:prstGeom prst="rect">
            <a:avLst/>
          </a:prstGeom>
        </p:spPr>
        <p:txBody>
          <a:bodyPr vert="horz" wrap="square" lIns="0" tIns="12700" rIns="0" bIns="0" rtlCol="0">
            <a:spAutoFit/>
          </a:bodyPr>
          <a:lstStyle/>
          <a:p>
            <a:pPr marL="12700">
              <a:lnSpc>
                <a:spcPct val="100000"/>
              </a:lnSpc>
              <a:spcBef>
                <a:spcPts val="100"/>
              </a:spcBef>
            </a:pPr>
            <a:r>
              <a:rPr lang="en-GB" sz="4400" spc="-15" dirty="0"/>
              <a:t>Etiopathogenesis of thyrotoxicosis
</a:t>
            </a:r>
            <a:endParaRPr sz="4400" dirty="0"/>
          </a:p>
        </p:txBody>
      </p:sp>
      <p:graphicFrame>
        <p:nvGraphicFramePr>
          <p:cNvPr id="3" name="object 3"/>
          <p:cNvGraphicFramePr>
            <a:graphicFrameLocks noGrp="1"/>
          </p:cNvGraphicFramePr>
          <p:nvPr>
            <p:extLst>
              <p:ext uri="{D42A27DB-BD31-4B8C-83A1-F6EECF244321}">
                <p14:modId xmlns:p14="http://schemas.microsoft.com/office/powerpoint/2010/main" val="673140862"/>
              </p:ext>
            </p:extLst>
          </p:nvPr>
        </p:nvGraphicFramePr>
        <p:xfrm>
          <a:off x="600553" y="530169"/>
          <a:ext cx="8055105" cy="6309074"/>
        </p:xfrm>
        <a:graphic>
          <a:graphicData uri="http://schemas.openxmlformats.org/drawingml/2006/table">
            <a:tbl>
              <a:tblPr firstRow="1" bandRow="1">
                <a:tableStyleId>{2D5ABB26-0587-4C30-8999-92F81FD0307C}</a:tableStyleId>
              </a:tblPr>
              <a:tblGrid>
                <a:gridCol w="2715450">
                  <a:extLst>
                    <a:ext uri="{9D8B030D-6E8A-4147-A177-3AD203B41FA5}">
                      <a16:colId xmlns:a16="http://schemas.microsoft.com/office/drawing/2014/main" val="20000"/>
                    </a:ext>
                  </a:extLst>
                </a:gridCol>
                <a:gridCol w="1536568">
                  <a:extLst>
                    <a:ext uri="{9D8B030D-6E8A-4147-A177-3AD203B41FA5}">
                      <a16:colId xmlns:a16="http://schemas.microsoft.com/office/drawing/2014/main" val="20001"/>
                    </a:ext>
                  </a:extLst>
                </a:gridCol>
                <a:gridCol w="3803087">
                  <a:extLst>
                    <a:ext uri="{9D8B030D-6E8A-4147-A177-3AD203B41FA5}">
                      <a16:colId xmlns:a16="http://schemas.microsoft.com/office/drawing/2014/main" val="20002"/>
                    </a:ext>
                  </a:extLst>
                </a:gridCol>
              </a:tblGrid>
              <a:tr h="844628">
                <a:tc>
                  <a:txBody>
                    <a:bodyPr/>
                    <a:lstStyle/>
                    <a:p>
                      <a:pPr marL="95885" marR="428625">
                        <a:lnSpc>
                          <a:spcPct val="100000"/>
                        </a:lnSpc>
                        <a:spcBef>
                          <a:spcPts val="300"/>
                        </a:spcBef>
                      </a:pPr>
                      <a:r>
                        <a:rPr lang="en-GB" sz="1800" b="1" spc="0" dirty="0">
                          <a:latin typeface="Times New Roman"/>
                          <a:cs typeface="Times New Roman"/>
                        </a:rPr>
                        <a:t>Common forms (85-90% of patients)
</a:t>
                      </a:r>
                      <a:endParaRPr sz="1800" dirty="0">
                        <a:latin typeface="Times New Roman"/>
                        <a:cs typeface="Times New Roman"/>
                      </a:endParaRPr>
                    </a:p>
                  </a:txBody>
                  <a:tcPr marL="0" marR="0" marT="3810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602615" marR="194310" indent="-390525">
                        <a:lnSpc>
                          <a:spcPct val="75000"/>
                        </a:lnSpc>
                        <a:spcBef>
                          <a:spcPts val="840"/>
                        </a:spcBef>
                      </a:pPr>
                      <a:r>
                        <a:rPr lang="en-GB" sz="1800" b="1" dirty="0">
                          <a:latin typeface="Times New Roman"/>
                          <a:cs typeface="Times New Roman"/>
                        </a:rPr>
                        <a:t>Fixation J131
</a:t>
                      </a:r>
                      <a:endParaRPr sz="1200" dirty="0">
                        <a:latin typeface="Times New Roman"/>
                        <a:cs typeface="Times New Roman"/>
                      </a:endParaRPr>
                    </a:p>
                  </a:txBody>
                  <a:tcPr marL="0" marR="0" marT="10668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0795" algn="ctr">
                        <a:lnSpc>
                          <a:spcPct val="100000"/>
                        </a:lnSpc>
                        <a:spcBef>
                          <a:spcPts val="1380"/>
                        </a:spcBef>
                      </a:pPr>
                      <a:r>
                        <a:rPr lang="en-GB" sz="1800" b="1" spc="-35" dirty="0">
                          <a:latin typeface="Times New Roman"/>
                          <a:cs typeface="Times New Roman"/>
                        </a:rPr>
                        <a:t>Cause
</a:t>
                      </a:r>
                      <a:endParaRPr sz="1800" dirty="0">
                        <a:latin typeface="Times New Roman"/>
                        <a:cs typeface="Times New Roman"/>
                      </a:endParaRPr>
                    </a:p>
                  </a:txBody>
                  <a:tcPr marL="0" marR="0" marT="17526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0"/>
                  </a:ext>
                </a:extLst>
              </a:tr>
              <a:tr h="1099206">
                <a:tc>
                  <a:txBody>
                    <a:bodyPr/>
                    <a:lstStyle/>
                    <a:p>
                      <a:pPr marL="95885" marR="106680">
                        <a:lnSpc>
                          <a:spcPct val="100000"/>
                        </a:lnSpc>
                        <a:spcBef>
                          <a:spcPts val="300"/>
                        </a:spcBef>
                      </a:pPr>
                      <a:r>
                        <a:rPr lang="en-GB" sz="1800" spc="-10" dirty="0">
                          <a:latin typeface="Times New Roman"/>
                          <a:cs typeface="Times New Roman"/>
                        </a:rPr>
                        <a:t>Diffuse toxic struma with orbitopathy (M.  Graves)
</a:t>
                      </a:r>
                      <a:endParaRPr sz="1800" dirty="0">
                        <a:latin typeface="Times New Roman"/>
                        <a:cs typeface="Times New Roman"/>
                      </a:endParaRPr>
                    </a:p>
                  </a:txBody>
                  <a:tcPr marL="0" marR="0" marT="3810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nSpc>
                          <a:spcPct val="100000"/>
                        </a:lnSpc>
                        <a:spcBef>
                          <a:spcPts val="45"/>
                        </a:spcBef>
                      </a:pPr>
                      <a:endParaRPr sz="2100" dirty="0">
                        <a:latin typeface="Times New Roman"/>
                        <a:cs typeface="Times New Roman"/>
                      </a:endParaRPr>
                    </a:p>
                    <a:p>
                      <a:pPr marL="10795" algn="ctr">
                        <a:lnSpc>
                          <a:spcPct val="100000"/>
                        </a:lnSpc>
                      </a:pPr>
                      <a:r>
                        <a:rPr lang="en-GB" sz="1800" spc="-5" dirty="0">
                          <a:latin typeface="Times New Roman"/>
                          <a:cs typeface="Times New Roman"/>
                        </a:rPr>
                        <a:t>Increased</a:t>
                      </a:r>
                      <a:endParaRPr sz="1800" dirty="0">
                        <a:latin typeface="Times New Roman"/>
                        <a:cs typeface="Times New Roman"/>
                      </a:endParaRPr>
                    </a:p>
                  </a:txBody>
                  <a:tcPr marL="0" marR="0" marT="5715"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96520" marR="513080">
                        <a:lnSpc>
                          <a:spcPct val="100000"/>
                        </a:lnSpc>
                        <a:spcBef>
                          <a:spcPts val="300"/>
                        </a:spcBef>
                      </a:pPr>
                      <a:r>
                        <a:rPr lang="en-GB" sz="1800" spc="-5" dirty="0">
                          <a:latin typeface="Times New Roman"/>
                          <a:cs typeface="Times New Roman"/>
                        </a:rPr>
                        <a:t>IgG antibodies that bind to and activate the G-protein TSH receptor for a long time
</a:t>
                      </a:r>
                      <a:endParaRPr sz="1800" dirty="0">
                        <a:latin typeface="Times New Roman"/>
                        <a:cs typeface="Times New Roman"/>
                      </a:endParaRPr>
                    </a:p>
                  </a:txBody>
                  <a:tcPr marL="0" marR="0" marT="3810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1"/>
                  </a:ext>
                </a:extLst>
              </a:tr>
              <a:tr h="1392446">
                <a:tc>
                  <a:txBody>
                    <a:bodyPr/>
                    <a:lstStyle/>
                    <a:p>
                      <a:pPr>
                        <a:lnSpc>
                          <a:spcPct val="100000"/>
                        </a:lnSpc>
                        <a:spcBef>
                          <a:spcPts val="50"/>
                        </a:spcBef>
                      </a:pPr>
                      <a:endParaRPr sz="2100" dirty="0">
                        <a:latin typeface="Times New Roman"/>
                        <a:cs typeface="Times New Roman"/>
                      </a:endParaRPr>
                    </a:p>
                    <a:p>
                      <a:pPr marL="95885">
                        <a:lnSpc>
                          <a:spcPct val="100000"/>
                        </a:lnSpc>
                      </a:pPr>
                      <a:r>
                        <a:rPr lang="en-GB" sz="1800" spc="-25" dirty="0">
                          <a:latin typeface="Times New Roman"/>
                          <a:cs typeface="Times New Roman"/>
                        </a:rPr>
                        <a:t>Toxic
multinodular struma</a:t>
                      </a:r>
                      <a:r>
                        <a:rPr sz="1800" spc="-5" dirty="0">
                          <a:latin typeface="Times New Roman"/>
                          <a:cs typeface="Times New Roman"/>
                        </a:rPr>
                        <a:t> (M.</a:t>
                      </a:r>
                      <a:r>
                        <a:rPr sz="1800" spc="-20" dirty="0">
                          <a:latin typeface="Times New Roman"/>
                          <a:cs typeface="Times New Roman"/>
                        </a:rPr>
                        <a:t> </a:t>
                      </a:r>
                      <a:r>
                        <a:rPr sz="1800" spc="-5" dirty="0">
                          <a:latin typeface="Times New Roman"/>
                          <a:cs typeface="Times New Roman"/>
                        </a:rPr>
                        <a:t>Plummer)</a:t>
                      </a:r>
                      <a:endParaRPr sz="1800" dirty="0">
                        <a:latin typeface="Times New Roman"/>
                        <a:cs typeface="Times New Roman"/>
                      </a:endParaRPr>
                    </a:p>
                  </a:txBody>
                  <a:tcPr marL="0" marR="0" marT="635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nSpc>
                          <a:spcPct val="100000"/>
                        </a:lnSpc>
                      </a:pPr>
                      <a:endParaRPr sz="2000" dirty="0">
                        <a:latin typeface="Times New Roman"/>
                        <a:cs typeface="Times New Roman"/>
                      </a:endParaRPr>
                    </a:p>
                    <a:p>
                      <a:pPr>
                        <a:lnSpc>
                          <a:spcPct val="100000"/>
                        </a:lnSpc>
                        <a:spcBef>
                          <a:spcPts val="25"/>
                        </a:spcBef>
                      </a:pPr>
                      <a:endParaRPr sz="2000" dirty="0">
                        <a:latin typeface="Times New Roman"/>
                        <a:cs typeface="Times New Roman"/>
                      </a:endParaRPr>
                    </a:p>
                    <a:p>
                      <a:pPr marL="10795" algn="ctr">
                        <a:lnSpc>
                          <a:spcPct val="100000"/>
                        </a:lnSpc>
                      </a:pPr>
                      <a:r>
                        <a:rPr lang="en-GB" sz="1800" spc="-5" dirty="0">
                          <a:latin typeface="Times New Roman"/>
                          <a:cs typeface="Times New Roman"/>
                        </a:rPr>
                        <a:t>Increased</a:t>
                      </a:r>
                      <a:endParaRPr sz="1800" dirty="0">
                        <a:latin typeface="Times New Roman"/>
                        <a:cs typeface="Times New Roman"/>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96520" marR="372110">
                        <a:lnSpc>
                          <a:spcPct val="100000"/>
                        </a:lnSpc>
                        <a:spcBef>
                          <a:spcPts val="305"/>
                        </a:spcBef>
                      </a:pPr>
                      <a:r>
                        <a:rPr lang="en-GB" sz="1800" spc="-15" dirty="0">
                          <a:latin typeface="Times New Roman"/>
                          <a:cs typeface="Times New Roman"/>
                        </a:rPr>
                        <a:t>Autonomous production of thyroid hormones by
hyperfunction nodules in an amount sufficient to lead to hyperfunction
</a:t>
                      </a:r>
                      <a:endParaRPr sz="1800" dirty="0">
                        <a:latin typeface="Times New Roman"/>
                        <a:cs typeface="Times New Roman"/>
                      </a:endParaRPr>
                    </a:p>
                  </a:txBody>
                  <a:tcPr marL="0" marR="0" marT="38735"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2"/>
                  </a:ext>
                </a:extLst>
              </a:tr>
              <a:tr h="1135489">
                <a:tc>
                  <a:txBody>
                    <a:bodyPr/>
                    <a:lstStyle/>
                    <a:p>
                      <a:pPr marL="95885" marR="246379">
                        <a:lnSpc>
                          <a:spcPct val="100000"/>
                        </a:lnSpc>
                        <a:spcBef>
                          <a:spcPts val="1385"/>
                        </a:spcBef>
                      </a:pPr>
                      <a:r>
                        <a:rPr lang="en-GB" sz="1800" spc="-15" dirty="0">
                          <a:latin typeface="Times New Roman"/>
                          <a:cs typeface="Times New Roman"/>
                        </a:rPr>
                        <a:t>Thyrotoxic phase subacute thyroiditis
</a:t>
                      </a:r>
                      <a:endParaRPr sz="1800" dirty="0">
                        <a:latin typeface="Times New Roman"/>
                        <a:cs typeface="Times New Roman"/>
                      </a:endParaRPr>
                    </a:p>
                  </a:txBody>
                  <a:tcPr marL="0" marR="0" marT="175895"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F1DCDB"/>
                    </a:solidFill>
                  </a:tcPr>
                </a:tc>
                <a:tc>
                  <a:txBody>
                    <a:bodyPr/>
                    <a:lstStyle/>
                    <a:p>
                      <a:pPr>
                        <a:lnSpc>
                          <a:spcPct val="100000"/>
                        </a:lnSpc>
                        <a:spcBef>
                          <a:spcPts val="50"/>
                        </a:spcBef>
                      </a:pPr>
                      <a:endParaRPr sz="2100" dirty="0">
                        <a:latin typeface="Times New Roman"/>
                        <a:cs typeface="Times New Roman"/>
                      </a:endParaRPr>
                    </a:p>
                    <a:p>
                      <a:pPr marL="8890" algn="ctr">
                        <a:lnSpc>
                          <a:spcPct val="100000"/>
                        </a:lnSpc>
                      </a:pPr>
                      <a:r>
                        <a:rPr lang="en-GB" sz="1800" spc="-5" dirty="0">
                          <a:latin typeface="Times New Roman"/>
                          <a:cs typeface="Times New Roman"/>
                        </a:rPr>
                        <a:t>Reduced
</a:t>
                      </a:r>
                      <a:endParaRPr sz="1800" dirty="0">
                        <a:latin typeface="Times New Roman"/>
                        <a:cs typeface="Times New Roman"/>
                      </a:endParaRPr>
                    </a:p>
                  </a:txBody>
                  <a:tcPr marL="0" marR="0" marT="635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F1DCDB"/>
                    </a:solidFill>
                  </a:tcPr>
                </a:tc>
                <a:tc>
                  <a:txBody>
                    <a:bodyPr/>
                    <a:lstStyle/>
                    <a:p>
                      <a:pPr marL="96520" marR="742950">
                        <a:lnSpc>
                          <a:spcPct val="100000"/>
                        </a:lnSpc>
                        <a:spcBef>
                          <a:spcPts val="305"/>
                        </a:spcBef>
                      </a:pPr>
                      <a:r>
                        <a:rPr lang="en-GB" sz="1800" spc="-5" dirty="0">
                          <a:latin typeface="Times New Roman"/>
                          <a:cs typeface="Times New Roman"/>
                        </a:rPr>
                        <a:t>Release of already synthesized thyroid hormones during
destructive stages of thyroiditis
</a:t>
                      </a:r>
                      <a:endParaRPr sz="1800" dirty="0">
                        <a:latin typeface="Times New Roman"/>
                        <a:cs typeface="Times New Roman"/>
                      </a:endParaRPr>
                    </a:p>
                  </a:txBody>
                  <a:tcPr marL="0" marR="0" marT="38735"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F1DCDB"/>
                    </a:solidFill>
                  </a:tcPr>
                </a:tc>
                <a:extLst>
                  <a:ext uri="{0D108BD9-81ED-4DB2-BD59-A6C34878D82A}">
                    <a16:rowId xmlns:a16="http://schemas.microsoft.com/office/drawing/2014/main" val="10003"/>
                  </a:ext>
                </a:extLst>
              </a:tr>
              <a:tr h="1535144">
                <a:tc>
                  <a:txBody>
                    <a:bodyPr/>
                    <a:lstStyle/>
                    <a:p>
                      <a:pPr>
                        <a:lnSpc>
                          <a:spcPct val="100000"/>
                        </a:lnSpc>
                      </a:pPr>
                      <a:endParaRPr sz="2000" dirty="0">
                        <a:latin typeface="Times New Roman"/>
                        <a:cs typeface="Times New Roman"/>
                      </a:endParaRPr>
                    </a:p>
                    <a:p>
                      <a:pPr>
                        <a:lnSpc>
                          <a:spcPct val="100000"/>
                        </a:lnSpc>
                        <a:spcBef>
                          <a:spcPts val="30"/>
                        </a:spcBef>
                      </a:pPr>
                      <a:r>
                        <a:rPr lang="en-GB" sz="2000" dirty="0">
                          <a:latin typeface="Times New Roman"/>
                          <a:cs typeface="Times New Roman"/>
                        </a:rPr>
                        <a:t>
Toxic </a:t>
                      </a:r>
                      <a:r>
                        <a:rPr lang="en-GB" sz="2000" dirty="0" err="1">
                          <a:latin typeface="Times New Roman"/>
                          <a:cs typeface="Times New Roman"/>
                        </a:rPr>
                        <a:t>uninodose</a:t>
                      </a:r>
                      <a:r>
                        <a:rPr lang="en-GB" sz="2000" dirty="0">
                          <a:latin typeface="Times New Roman"/>
                          <a:cs typeface="Times New Roman"/>
                        </a:rPr>
                        <a:t>
Struma - Toxic adenoma
</a:t>
                      </a:r>
                      <a:endParaRPr sz="1800" dirty="0">
                        <a:latin typeface="Times New Roman"/>
                        <a:cs typeface="Times New Roman"/>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nSpc>
                          <a:spcPct val="100000"/>
                        </a:lnSpc>
                      </a:pPr>
                      <a:endParaRPr sz="2000" dirty="0">
                        <a:latin typeface="Times New Roman"/>
                        <a:cs typeface="Times New Roman"/>
                      </a:endParaRPr>
                    </a:p>
                    <a:p>
                      <a:pPr>
                        <a:lnSpc>
                          <a:spcPct val="100000"/>
                        </a:lnSpc>
                        <a:spcBef>
                          <a:spcPts val="15"/>
                        </a:spcBef>
                      </a:pPr>
                      <a:endParaRPr sz="2950" dirty="0">
                        <a:latin typeface="Times New Roman"/>
                        <a:cs typeface="Times New Roman"/>
                      </a:endParaRPr>
                    </a:p>
                    <a:p>
                      <a:pPr marL="10795" algn="ctr">
                        <a:lnSpc>
                          <a:spcPct val="100000"/>
                        </a:lnSpc>
                      </a:pPr>
                      <a:r>
                        <a:rPr lang="en-GB" sz="1800" spc="-5" dirty="0">
                          <a:latin typeface="Times New Roman"/>
                          <a:cs typeface="Times New Roman"/>
                        </a:rPr>
                        <a:t>Increased
</a:t>
                      </a:r>
                      <a:endParaRPr sz="1800" dirty="0">
                        <a:latin typeface="Times New Roman"/>
                        <a:cs typeface="Times New Roman"/>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96520" marR="372110">
                        <a:lnSpc>
                          <a:spcPct val="100000"/>
                        </a:lnSpc>
                        <a:spcBef>
                          <a:spcPts val="305"/>
                        </a:spcBef>
                      </a:pPr>
                      <a:r>
                        <a:rPr lang="en-GB" sz="1800" spc="-15" dirty="0">
                          <a:latin typeface="Times New Roman"/>
                          <a:cs typeface="Times New Roman"/>
                        </a:rPr>
                        <a:t>Autonomous production of thyroid hormones by
</a:t>
                      </a:r>
                      <a:r>
                        <a:rPr lang="en-GB" sz="1800" spc="-15" dirty="0" err="1">
                          <a:latin typeface="Times New Roman"/>
                          <a:cs typeface="Times New Roman"/>
                        </a:rPr>
                        <a:t>hyperfunctional</a:t>
                      </a:r>
                      <a:r>
                        <a:rPr lang="en-GB" sz="1800" spc="-15" dirty="0">
                          <a:latin typeface="Times New Roman"/>
                          <a:cs typeface="Times New Roman"/>
                        </a:rPr>
                        <a:t> node in the amount sufficient to lead to hyperfunction
</a:t>
                      </a:r>
                      <a:endParaRPr sz="1800" dirty="0">
                        <a:latin typeface="Times New Roman"/>
                        <a:cs typeface="Times New Roman"/>
                      </a:endParaRPr>
                    </a:p>
                  </a:txBody>
                  <a:tcPr marL="0" marR="0" marT="38735"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4"/>
                  </a:ext>
                </a:extLst>
              </a:tr>
            </a:tbl>
          </a:graphicData>
        </a:graphic>
      </p:graphicFrame>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98982" y="543890"/>
            <a:ext cx="7547609" cy="1133644"/>
          </a:xfrm>
          <a:prstGeom prst="rect">
            <a:avLst/>
          </a:prstGeom>
        </p:spPr>
        <p:txBody>
          <a:bodyPr vert="horz" wrap="square" lIns="0" tIns="12700" rIns="0" bIns="0" rtlCol="0">
            <a:spAutoFit/>
          </a:bodyPr>
          <a:lstStyle/>
          <a:p>
            <a:pPr marL="12700">
              <a:lnSpc>
                <a:spcPct val="100000"/>
              </a:lnSpc>
              <a:spcBef>
                <a:spcPts val="100"/>
              </a:spcBef>
            </a:pPr>
            <a:r>
              <a:rPr lang="en-GB" sz="3600" spc="-25" dirty="0"/>
              <a:t>Pathogenesis of Hashimoto thyroiditis
</a:t>
            </a:r>
            <a:endParaRPr sz="3600" dirty="0"/>
          </a:p>
        </p:txBody>
      </p:sp>
      <p:sp>
        <p:nvSpPr>
          <p:cNvPr id="3" name="object 3"/>
          <p:cNvSpPr txBox="1"/>
          <p:nvPr/>
        </p:nvSpPr>
        <p:spPr>
          <a:xfrm>
            <a:off x="535940" y="1522791"/>
            <a:ext cx="7531734" cy="4257576"/>
          </a:xfrm>
          <a:prstGeom prst="rect">
            <a:avLst/>
          </a:prstGeom>
        </p:spPr>
        <p:txBody>
          <a:bodyPr vert="horz" wrap="square" lIns="0" tIns="60960" rIns="0" bIns="0" rtlCol="0">
            <a:spAutoFit/>
          </a:bodyPr>
          <a:lstStyle/>
          <a:p>
            <a:pPr marL="355600" indent="-342900">
              <a:lnSpc>
                <a:spcPct val="100000"/>
              </a:lnSpc>
              <a:spcBef>
                <a:spcPts val="480"/>
              </a:spcBef>
              <a:buFont typeface="Arial"/>
              <a:buChar char="•"/>
              <a:tabLst>
                <a:tab pos="354965" algn="l"/>
                <a:tab pos="355600" algn="l"/>
              </a:tabLst>
            </a:pPr>
            <a:r>
              <a:rPr lang="en-GB" sz="3200" b="1" spc="-5" dirty="0">
                <a:solidFill>
                  <a:srgbClr val="30859C"/>
                </a:solidFill>
                <a:latin typeface="Times New Roman"/>
                <a:cs typeface="Times New Roman"/>
              </a:rPr>
              <a:t>induction of thyroid apoptosis
effector mechanisms of cellular immunity (cytotoxic T lymphocytes), which damage thyrocytes by type IV hypersensitivity
antithyroid antibodies, which damage thyrocytes by type II hypersensitivity
complement activation
ADCC (K cells)</a:t>
            </a:r>
            <a:endParaRPr sz="2800" dirty="0">
              <a:latin typeface="Times New Roman"/>
              <a:cs typeface="Times New Roman"/>
            </a:endParaRP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571500" y="1357375"/>
            <a:ext cx="3857625" cy="613053"/>
          </a:xfrm>
          <a:prstGeom prst="rect">
            <a:avLst/>
          </a:prstGeom>
          <a:solidFill>
            <a:srgbClr val="B8CDE4"/>
          </a:solidFill>
        </p:spPr>
        <p:txBody>
          <a:bodyPr vert="horz" wrap="square" lIns="0" tIns="30480" rIns="0" bIns="0" rtlCol="0">
            <a:spAutoFit/>
          </a:bodyPr>
          <a:lstStyle/>
          <a:p>
            <a:pPr algn="ctr">
              <a:lnSpc>
                <a:spcPts val="2155"/>
              </a:lnSpc>
              <a:spcBef>
                <a:spcPts val="240"/>
              </a:spcBef>
            </a:pPr>
            <a:r>
              <a:rPr lang="en-GB" b="1" spc="-5" dirty="0">
                <a:latin typeface="Book Antiqua"/>
                <a:cs typeface="Book Antiqua"/>
              </a:rPr>
              <a:t>genetic factors
</a:t>
            </a:r>
            <a:r>
              <a:rPr sz="1800" spc="-5" dirty="0">
                <a:latin typeface="Book Antiqua"/>
                <a:cs typeface="Book Antiqua"/>
              </a:rPr>
              <a:t>(HLA-DR </a:t>
            </a:r>
            <a:r>
              <a:rPr lang="en-GB" sz="1800" spc="-5" dirty="0">
                <a:latin typeface="Book Antiqua"/>
                <a:cs typeface="Book Antiqua"/>
              </a:rPr>
              <a:t>g</a:t>
            </a:r>
            <a:r>
              <a:rPr lang="en-GB" spc="-5" dirty="0">
                <a:latin typeface="Book Antiqua"/>
                <a:cs typeface="Book Antiqua"/>
              </a:rPr>
              <a:t>enes</a:t>
            </a:r>
            <a:r>
              <a:rPr sz="1800" spc="-5" dirty="0">
                <a:latin typeface="Book Antiqua"/>
                <a:cs typeface="Book Antiqua"/>
              </a:rPr>
              <a:t>, T-cell</a:t>
            </a:r>
            <a:r>
              <a:rPr sz="1800" spc="-10" dirty="0">
                <a:latin typeface="Book Antiqua"/>
                <a:cs typeface="Book Antiqua"/>
              </a:rPr>
              <a:t> </a:t>
            </a:r>
            <a:r>
              <a:rPr lang="en-GB" spc="-5" dirty="0">
                <a:latin typeface="Book Antiqua"/>
                <a:cs typeface="Book Antiqua"/>
              </a:rPr>
              <a:t>disorders</a:t>
            </a:r>
            <a:r>
              <a:rPr sz="1800" spc="-5" dirty="0">
                <a:latin typeface="Book Antiqua"/>
                <a:cs typeface="Book Antiqua"/>
              </a:rPr>
              <a:t>)</a:t>
            </a:r>
            <a:endParaRPr sz="1800" dirty="0">
              <a:latin typeface="Book Antiqua"/>
              <a:cs typeface="Book Antiqua"/>
            </a:endParaRPr>
          </a:p>
        </p:txBody>
      </p:sp>
      <p:sp>
        <p:nvSpPr>
          <p:cNvPr id="3" name="object 3"/>
          <p:cNvSpPr txBox="1"/>
          <p:nvPr/>
        </p:nvSpPr>
        <p:spPr>
          <a:xfrm>
            <a:off x="786485" y="6422542"/>
            <a:ext cx="7564755" cy="269240"/>
          </a:xfrm>
          <a:prstGeom prst="rect">
            <a:avLst/>
          </a:prstGeom>
        </p:spPr>
        <p:txBody>
          <a:bodyPr vert="horz" wrap="square" lIns="0" tIns="12065" rIns="0" bIns="0" rtlCol="0">
            <a:spAutoFit/>
          </a:bodyPr>
          <a:lstStyle/>
          <a:p>
            <a:pPr marL="12700">
              <a:lnSpc>
                <a:spcPct val="100000"/>
              </a:lnSpc>
              <a:spcBef>
                <a:spcPts val="95"/>
              </a:spcBef>
            </a:pPr>
            <a:r>
              <a:rPr sz="1600" i="1" spc="-10" dirty="0">
                <a:latin typeface="Book Antiqua"/>
                <a:cs typeface="Book Antiqua"/>
              </a:rPr>
              <a:t>Duntas LH, </a:t>
            </a:r>
            <a:r>
              <a:rPr sz="1600" i="1" spc="-5" dirty="0">
                <a:latin typeface="Book Antiqua"/>
                <a:cs typeface="Book Antiqua"/>
              </a:rPr>
              <a:t>Nature Clinical Practice </a:t>
            </a:r>
            <a:r>
              <a:rPr sz="1600" i="1" spc="-10" dirty="0">
                <a:latin typeface="Book Antiqua"/>
                <a:cs typeface="Book Antiqua"/>
              </a:rPr>
              <a:t>ENDOCRINOLOGY </a:t>
            </a:r>
            <a:r>
              <a:rPr sz="1600" i="1" spc="-5" dirty="0">
                <a:latin typeface="Book Antiqua"/>
                <a:cs typeface="Book Antiqua"/>
              </a:rPr>
              <a:t>&amp; </a:t>
            </a:r>
            <a:r>
              <a:rPr sz="1600" i="1" spc="-10" dirty="0">
                <a:latin typeface="Book Antiqua"/>
                <a:cs typeface="Book Antiqua"/>
              </a:rPr>
              <a:t>METABOLISM </a:t>
            </a:r>
            <a:r>
              <a:rPr sz="1600" i="1" spc="-5" dirty="0">
                <a:latin typeface="Book Antiqua"/>
                <a:cs typeface="Book Antiqua"/>
              </a:rPr>
              <a:t>, </a:t>
            </a:r>
            <a:r>
              <a:rPr sz="1600" i="1" spc="-10" dirty="0">
                <a:latin typeface="Book Antiqua"/>
                <a:cs typeface="Book Antiqua"/>
              </a:rPr>
              <a:t>Aug</a:t>
            </a:r>
            <a:r>
              <a:rPr sz="1600" i="1" spc="310" dirty="0">
                <a:latin typeface="Book Antiqua"/>
                <a:cs typeface="Book Antiqua"/>
              </a:rPr>
              <a:t> </a:t>
            </a:r>
            <a:r>
              <a:rPr sz="1600" i="1" spc="-5" dirty="0">
                <a:latin typeface="Book Antiqua"/>
                <a:cs typeface="Book Antiqua"/>
              </a:rPr>
              <a:t>2008.</a:t>
            </a:r>
            <a:endParaRPr sz="1600">
              <a:latin typeface="Book Antiqua"/>
              <a:cs typeface="Book Antiqua"/>
            </a:endParaRPr>
          </a:p>
        </p:txBody>
      </p:sp>
      <p:sp>
        <p:nvSpPr>
          <p:cNvPr id="4" name="object 4"/>
          <p:cNvSpPr/>
          <p:nvPr/>
        </p:nvSpPr>
        <p:spPr>
          <a:xfrm>
            <a:off x="4714875" y="1357375"/>
            <a:ext cx="3857625" cy="1190625"/>
          </a:xfrm>
          <a:custGeom>
            <a:avLst/>
            <a:gdLst/>
            <a:ahLst/>
            <a:cxnLst/>
            <a:rect l="l" t="t" r="r" b="b"/>
            <a:pathLst>
              <a:path w="3857625" h="1190625">
                <a:moveTo>
                  <a:pt x="0" y="1190625"/>
                </a:moveTo>
                <a:lnTo>
                  <a:pt x="3857625" y="1190625"/>
                </a:lnTo>
                <a:lnTo>
                  <a:pt x="3857625" y="0"/>
                </a:lnTo>
                <a:lnTo>
                  <a:pt x="0" y="0"/>
                </a:lnTo>
                <a:lnTo>
                  <a:pt x="0" y="1190625"/>
                </a:lnTo>
                <a:close/>
              </a:path>
            </a:pathLst>
          </a:custGeom>
          <a:solidFill>
            <a:srgbClr val="B8CDE4"/>
          </a:solidFill>
        </p:spPr>
        <p:txBody>
          <a:bodyPr wrap="square" lIns="0" tIns="0" rIns="0" bIns="0" rtlCol="0"/>
          <a:lstStyle/>
          <a:p>
            <a:endParaRPr/>
          </a:p>
        </p:txBody>
      </p:sp>
      <p:sp>
        <p:nvSpPr>
          <p:cNvPr id="5" name="object 5"/>
          <p:cNvSpPr txBox="1"/>
          <p:nvPr/>
        </p:nvSpPr>
        <p:spPr>
          <a:xfrm>
            <a:off x="4714875" y="1375409"/>
            <a:ext cx="3857625" cy="1467133"/>
          </a:xfrm>
          <a:prstGeom prst="rect">
            <a:avLst/>
          </a:prstGeom>
        </p:spPr>
        <p:txBody>
          <a:bodyPr vert="horz" wrap="square" lIns="0" tIns="12700" rIns="0" bIns="0" rtlCol="0">
            <a:spAutoFit/>
          </a:bodyPr>
          <a:lstStyle/>
          <a:p>
            <a:pPr marL="635" algn="ctr">
              <a:lnSpc>
                <a:spcPts val="2155"/>
              </a:lnSpc>
              <a:spcBef>
                <a:spcPts val="100"/>
              </a:spcBef>
            </a:pPr>
            <a:r>
              <a:rPr lang="en-GB" b="1" spc="-5" dirty="0">
                <a:latin typeface="Book Antiqua"/>
                <a:cs typeface="Book Antiqua"/>
              </a:rPr>
              <a:t>Environmental factors
(iodine , viral infections,
thiocyanate,
oxidative stress)
</a:t>
            </a:r>
            <a:endParaRPr sz="1800" dirty="0">
              <a:latin typeface="Book Antiqua"/>
              <a:cs typeface="Book Antiqua"/>
            </a:endParaRPr>
          </a:p>
        </p:txBody>
      </p:sp>
      <p:sp>
        <p:nvSpPr>
          <p:cNvPr id="6" name="object 6"/>
          <p:cNvSpPr txBox="1"/>
          <p:nvPr/>
        </p:nvSpPr>
        <p:spPr>
          <a:xfrm>
            <a:off x="2643251" y="3000375"/>
            <a:ext cx="3857625" cy="921471"/>
          </a:xfrm>
          <a:prstGeom prst="rect">
            <a:avLst/>
          </a:prstGeom>
          <a:solidFill>
            <a:srgbClr val="D4C47C"/>
          </a:solidFill>
        </p:spPr>
        <p:txBody>
          <a:bodyPr vert="horz" wrap="square" lIns="0" tIns="31115" rIns="0" bIns="0" rtlCol="0">
            <a:spAutoFit/>
          </a:bodyPr>
          <a:lstStyle/>
          <a:p>
            <a:pPr algn="ctr">
              <a:lnSpc>
                <a:spcPts val="2155"/>
              </a:lnSpc>
              <a:spcBef>
                <a:spcPts val="245"/>
              </a:spcBef>
            </a:pPr>
            <a:r>
              <a:rPr lang="en-GB" b="1" spc="-5" dirty="0">
                <a:latin typeface="Book Antiqua"/>
                <a:cs typeface="Book Antiqua"/>
              </a:rPr>
              <a:t>autoimmunity
(loss of self-tolerance)
</a:t>
            </a:r>
            <a:endParaRPr sz="1800" dirty="0">
              <a:latin typeface="Book Antiqua"/>
              <a:cs typeface="Book Antiqua"/>
            </a:endParaRPr>
          </a:p>
        </p:txBody>
      </p:sp>
      <p:sp>
        <p:nvSpPr>
          <p:cNvPr id="7" name="object 7"/>
          <p:cNvSpPr txBox="1"/>
          <p:nvPr/>
        </p:nvSpPr>
        <p:spPr>
          <a:xfrm>
            <a:off x="2643251" y="4214812"/>
            <a:ext cx="3857625" cy="611065"/>
          </a:xfrm>
          <a:prstGeom prst="rect">
            <a:avLst/>
          </a:prstGeom>
          <a:solidFill>
            <a:srgbClr val="C6B051"/>
          </a:solidFill>
        </p:spPr>
        <p:txBody>
          <a:bodyPr vert="horz" wrap="square" lIns="0" tIns="31115" rIns="0" bIns="0" rtlCol="0">
            <a:spAutoFit/>
          </a:bodyPr>
          <a:lstStyle/>
          <a:p>
            <a:pPr marL="441325">
              <a:lnSpc>
                <a:spcPct val="100000"/>
              </a:lnSpc>
              <a:spcBef>
                <a:spcPts val="245"/>
              </a:spcBef>
            </a:pPr>
            <a:r>
              <a:rPr lang="en-GB" b="1" spc="-5" dirty="0">
                <a:latin typeface="Book Antiqua"/>
                <a:cs typeface="Book Antiqua"/>
              </a:rPr>
              <a:t>  autoimmune thyroiditis
</a:t>
            </a:r>
            <a:endParaRPr sz="1800" dirty="0">
              <a:latin typeface="Book Antiqua"/>
              <a:cs typeface="Book Antiqua"/>
            </a:endParaRPr>
          </a:p>
        </p:txBody>
      </p:sp>
      <p:sp>
        <p:nvSpPr>
          <p:cNvPr id="8" name="object 8"/>
          <p:cNvSpPr txBox="1"/>
          <p:nvPr/>
        </p:nvSpPr>
        <p:spPr>
          <a:xfrm>
            <a:off x="2627376" y="5876925"/>
            <a:ext cx="3857625" cy="624530"/>
          </a:xfrm>
          <a:prstGeom prst="rect">
            <a:avLst/>
          </a:prstGeom>
          <a:solidFill>
            <a:srgbClr val="8DA2DB"/>
          </a:solidFill>
        </p:spPr>
        <p:txBody>
          <a:bodyPr vert="horz" wrap="square" lIns="0" tIns="31750" rIns="0" bIns="0" rtlCol="0">
            <a:spAutoFit/>
          </a:bodyPr>
          <a:lstStyle/>
          <a:p>
            <a:pPr marL="512445">
              <a:lnSpc>
                <a:spcPct val="100000"/>
              </a:lnSpc>
              <a:spcBef>
                <a:spcPts val="250"/>
              </a:spcBef>
            </a:pPr>
            <a:endParaRPr lang="en-GB" b="1" spc="-5" dirty="0">
              <a:latin typeface="Book Antiqua"/>
              <a:cs typeface="Book Antiqua"/>
            </a:endParaRPr>
          </a:p>
          <a:p>
            <a:pPr marL="512445">
              <a:lnSpc>
                <a:spcPct val="100000"/>
              </a:lnSpc>
              <a:spcBef>
                <a:spcPts val="250"/>
              </a:spcBef>
            </a:pPr>
            <a:r>
              <a:rPr lang="en-GB" b="1" spc="-5" dirty="0">
                <a:latin typeface="Book Antiqua"/>
                <a:cs typeface="Book Antiqua"/>
              </a:rPr>
              <a:t>manifest hypothyroidism</a:t>
            </a:r>
            <a:endParaRPr sz="1800" dirty="0">
              <a:latin typeface="Book Antiqua"/>
              <a:cs typeface="Book Antiqua"/>
            </a:endParaRPr>
          </a:p>
        </p:txBody>
      </p:sp>
      <p:sp>
        <p:nvSpPr>
          <p:cNvPr id="9" name="object 9"/>
          <p:cNvSpPr txBox="1"/>
          <p:nvPr/>
        </p:nvSpPr>
        <p:spPr>
          <a:xfrm>
            <a:off x="4477258" y="5019547"/>
            <a:ext cx="2976880" cy="579646"/>
          </a:xfrm>
          <a:prstGeom prst="rect">
            <a:avLst/>
          </a:prstGeom>
        </p:spPr>
        <p:txBody>
          <a:bodyPr vert="horz" wrap="square" lIns="0" tIns="12700" rIns="0" bIns="0" rtlCol="0">
            <a:spAutoFit/>
          </a:bodyPr>
          <a:lstStyle/>
          <a:p>
            <a:pPr marL="12700">
              <a:lnSpc>
                <a:spcPct val="100000"/>
              </a:lnSpc>
              <a:spcBef>
                <a:spcPts val="100"/>
              </a:spcBef>
            </a:pPr>
            <a:r>
              <a:rPr lang="en-GB" b="1" spc="-5" dirty="0">
                <a:latin typeface="Book Antiqua"/>
                <a:cs typeface="Book Antiqua"/>
              </a:rPr>
              <a:t>subclinical hypothyroidism
</a:t>
            </a:r>
            <a:endParaRPr sz="1800" dirty="0">
              <a:latin typeface="Book Antiqua"/>
              <a:cs typeface="Book Antiqua"/>
            </a:endParaRPr>
          </a:p>
        </p:txBody>
      </p:sp>
      <p:sp>
        <p:nvSpPr>
          <p:cNvPr id="10" name="object 10"/>
          <p:cNvSpPr/>
          <p:nvPr/>
        </p:nvSpPr>
        <p:spPr>
          <a:xfrm>
            <a:off x="4321175" y="3786251"/>
            <a:ext cx="501650" cy="288925"/>
          </a:xfrm>
          <a:custGeom>
            <a:avLst/>
            <a:gdLst/>
            <a:ahLst/>
            <a:cxnLst/>
            <a:rect l="l" t="t" r="r" b="b"/>
            <a:pathLst>
              <a:path w="501650" h="288925">
                <a:moveTo>
                  <a:pt x="501650" y="144399"/>
                </a:moveTo>
                <a:lnTo>
                  <a:pt x="0" y="144399"/>
                </a:lnTo>
                <a:lnTo>
                  <a:pt x="250825" y="288798"/>
                </a:lnTo>
                <a:lnTo>
                  <a:pt x="501650" y="144399"/>
                </a:lnTo>
                <a:close/>
              </a:path>
              <a:path w="501650" h="288925">
                <a:moveTo>
                  <a:pt x="376300" y="0"/>
                </a:moveTo>
                <a:lnTo>
                  <a:pt x="125475" y="0"/>
                </a:lnTo>
                <a:lnTo>
                  <a:pt x="125475" y="144399"/>
                </a:lnTo>
                <a:lnTo>
                  <a:pt x="376300" y="144399"/>
                </a:lnTo>
                <a:lnTo>
                  <a:pt x="376300" y="0"/>
                </a:lnTo>
                <a:close/>
              </a:path>
            </a:pathLst>
          </a:custGeom>
          <a:solidFill>
            <a:srgbClr val="000000"/>
          </a:solidFill>
        </p:spPr>
        <p:txBody>
          <a:bodyPr wrap="square" lIns="0" tIns="0" rIns="0" bIns="0" rtlCol="0"/>
          <a:lstStyle/>
          <a:p>
            <a:endParaRPr/>
          </a:p>
        </p:txBody>
      </p:sp>
      <p:sp>
        <p:nvSpPr>
          <p:cNvPr id="11" name="object 11"/>
          <p:cNvSpPr/>
          <p:nvPr/>
        </p:nvSpPr>
        <p:spPr>
          <a:xfrm>
            <a:off x="3071876" y="4714875"/>
            <a:ext cx="500380" cy="1000125"/>
          </a:xfrm>
          <a:custGeom>
            <a:avLst/>
            <a:gdLst/>
            <a:ahLst/>
            <a:cxnLst/>
            <a:rect l="l" t="t" r="r" b="b"/>
            <a:pathLst>
              <a:path w="500379" h="1000125">
                <a:moveTo>
                  <a:pt x="499999" y="750062"/>
                </a:moveTo>
                <a:lnTo>
                  <a:pt x="0" y="750062"/>
                </a:lnTo>
                <a:lnTo>
                  <a:pt x="249936" y="1000125"/>
                </a:lnTo>
                <a:lnTo>
                  <a:pt x="499999" y="750062"/>
                </a:lnTo>
                <a:close/>
              </a:path>
              <a:path w="500379" h="1000125">
                <a:moveTo>
                  <a:pt x="375031" y="0"/>
                </a:moveTo>
                <a:lnTo>
                  <a:pt x="124968" y="0"/>
                </a:lnTo>
                <a:lnTo>
                  <a:pt x="124968" y="750062"/>
                </a:lnTo>
                <a:lnTo>
                  <a:pt x="375031" y="750062"/>
                </a:lnTo>
                <a:lnTo>
                  <a:pt x="375031" y="0"/>
                </a:lnTo>
                <a:close/>
              </a:path>
            </a:pathLst>
          </a:custGeom>
          <a:solidFill>
            <a:srgbClr val="000000"/>
          </a:solidFill>
        </p:spPr>
        <p:txBody>
          <a:bodyPr wrap="square" lIns="0" tIns="0" rIns="0" bIns="0" rtlCol="0"/>
          <a:lstStyle/>
          <a:p>
            <a:endParaRPr/>
          </a:p>
        </p:txBody>
      </p:sp>
      <p:sp>
        <p:nvSpPr>
          <p:cNvPr id="12" name="object 12"/>
          <p:cNvSpPr/>
          <p:nvPr/>
        </p:nvSpPr>
        <p:spPr>
          <a:xfrm>
            <a:off x="5500751" y="4714875"/>
            <a:ext cx="500380" cy="285750"/>
          </a:xfrm>
          <a:custGeom>
            <a:avLst/>
            <a:gdLst/>
            <a:ahLst/>
            <a:cxnLst/>
            <a:rect l="l" t="t" r="r" b="b"/>
            <a:pathLst>
              <a:path w="500379" h="285750">
                <a:moveTo>
                  <a:pt x="499999" y="142875"/>
                </a:moveTo>
                <a:lnTo>
                  <a:pt x="0" y="142875"/>
                </a:lnTo>
                <a:lnTo>
                  <a:pt x="249936" y="285750"/>
                </a:lnTo>
                <a:lnTo>
                  <a:pt x="499999" y="142875"/>
                </a:lnTo>
                <a:close/>
              </a:path>
              <a:path w="500379" h="285750">
                <a:moveTo>
                  <a:pt x="375031" y="0"/>
                </a:moveTo>
                <a:lnTo>
                  <a:pt x="124968" y="0"/>
                </a:lnTo>
                <a:lnTo>
                  <a:pt x="124968" y="142875"/>
                </a:lnTo>
                <a:lnTo>
                  <a:pt x="375031" y="142875"/>
                </a:lnTo>
                <a:lnTo>
                  <a:pt x="375031" y="0"/>
                </a:lnTo>
                <a:close/>
              </a:path>
            </a:pathLst>
          </a:custGeom>
          <a:solidFill>
            <a:srgbClr val="000000"/>
          </a:solidFill>
        </p:spPr>
        <p:txBody>
          <a:bodyPr wrap="square" lIns="0" tIns="0" rIns="0" bIns="0" rtlCol="0"/>
          <a:lstStyle/>
          <a:p>
            <a:endParaRPr/>
          </a:p>
        </p:txBody>
      </p:sp>
      <p:sp>
        <p:nvSpPr>
          <p:cNvPr id="13" name="object 13"/>
          <p:cNvSpPr/>
          <p:nvPr/>
        </p:nvSpPr>
        <p:spPr>
          <a:xfrm>
            <a:off x="5500751" y="5429250"/>
            <a:ext cx="500380" cy="285750"/>
          </a:xfrm>
          <a:custGeom>
            <a:avLst/>
            <a:gdLst/>
            <a:ahLst/>
            <a:cxnLst/>
            <a:rect l="l" t="t" r="r" b="b"/>
            <a:pathLst>
              <a:path w="500379" h="285750">
                <a:moveTo>
                  <a:pt x="499999" y="142875"/>
                </a:moveTo>
                <a:lnTo>
                  <a:pt x="0" y="142875"/>
                </a:lnTo>
                <a:lnTo>
                  <a:pt x="249936" y="285750"/>
                </a:lnTo>
                <a:lnTo>
                  <a:pt x="499999" y="142875"/>
                </a:lnTo>
                <a:close/>
              </a:path>
              <a:path w="500379" h="285750">
                <a:moveTo>
                  <a:pt x="375031" y="0"/>
                </a:moveTo>
                <a:lnTo>
                  <a:pt x="124968" y="0"/>
                </a:lnTo>
                <a:lnTo>
                  <a:pt x="124968" y="142875"/>
                </a:lnTo>
                <a:lnTo>
                  <a:pt x="375031" y="142875"/>
                </a:lnTo>
                <a:lnTo>
                  <a:pt x="375031" y="0"/>
                </a:lnTo>
                <a:close/>
              </a:path>
            </a:pathLst>
          </a:custGeom>
          <a:solidFill>
            <a:srgbClr val="000000"/>
          </a:solidFill>
        </p:spPr>
        <p:txBody>
          <a:bodyPr wrap="square" lIns="0" tIns="0" rIns="0" bIns="0" rtlCol="0"/>
          <a:lstStyle/>
          <a:p>
            <a:endParaRPr/>
          </a:p>
        </p:txBody>
      </p:sp>
      <p:sp>
        <p:nvSpPr>
          <p:cNvPr id="14" name="object 14"/>
          <p:cNvSpPr/>
          <p:nvPr/>
        </p:nvSpPr>
        <p:spPr>
          <a:xfrm>
            <a:off x="3609340" y="2086229"/>
            <a:ext cx="789940" cy="808355"/>
          </a:xfrm>
          <a:custGeom>
            <a:avLst/>
            <a:gdLst/>
            <a:ahLst/>
            <a:cxnLst/>
            <a:rect l="l" t="t" r="r" b="b"/>
            <a:pathLst>
              <a:path w="789939" h="808355">
                <a:moveTo>
                  <a:pt x="180339" y="0"/>
                </a:moveTo>
                <a:lnTo>
                  <a:pt x="0" y="173100"/>
                </a:lnTo>
                <a:lnTo>
                  <a:pt x="519302" y="714375"/>
                </a:lnTo>
                <a:lnTo>
                  <a:pt x="429133" y="800988"/>
                </a:lnTo>
                <a:lnTo>
                  <a:pt x="782574" y="808228"/>
                </a:lnTo>
                <a:lnTo>
                  <a:pt x="788135" y="541274"/>
                </a:lnTo>
                <a:lnTo>
                  <a:pt x="699770" y="541274"/>
                </a:lnTo>
                <a:lnTo>
                  <a:pt x="180339" y="0"/>
                </a:lnTo>
                <a:close/>
              </a:path>
              <a:path w="789939" h="808355">
                <a:moveTo>
                  <a:pt x="789939" y="454660"/>
                </a:moveTo>
                <a:lnTo>
                  <a:pt x="699770" y="541274"/>
                </a:lnTo>
                <a:lnTo>
                  <a:pt x="788135" y="541274"/>
                </a:lnTo>
                <a:lnTo>
                  <a:pt x="789939" y="454660"/>
                </a:lnTo>
                <a:close/>
              </a:path>
            </a:pathLst>
          </a:custGeom>
          <a:solidFill>
            <a:srgbClr val="000000"/>
          </a:solidFill>
        </p:spPr>
        <p:txBody>
          <a:bodyPr wrap="square" lIns="0" tIns="0" rIns="0" bIns="0" rtlCol="0"/>
          <a:lstStyle/>
          <a:p>
            <a:endParaRPr/>
          </a:p>
        </p:txBody>
      </p:sp>
      <p:sp>
        <p:nvSpPr>
          <p:cNvPr id="15" name="object 15"/>
          <p:cNvSpPr/>
          <p:nvPr/>
        </p:nvSpPr>
        <p:spPr>
          <a:xfrm>
            <a:off x="4740402" y="2420239"/>
            <a:ext cx="472440" cy="481965"/>
          </a:xfrm>
          <a:custGeom>
            <a:avLst/>
            <a:gdLst/>
            <a:ahLst/>
            <a:cxnLst/>
            <a:rect l="l" t="t" r="r" b="b"/>
            <a:pathLst>
              <a:path w="472439" h="481964">
                <a:moveTo>
                  <a:pt x="0" y="128650"/>
                </a:moveTo>
                <a:lnTo>
                  <a:pt x="14859" y="481964"/>
                </a:lnTo>
                <a:lnTo>
                  <a:pt x="368173" y="467106"/>
                </a:lnTo>
                <a:lnTo>
                  <a:pt x="276098" y="382524"/>
                </a:lnTo>
                <a:lnTo>
                  <a:pt x="431684" y="213233"/>
                </a:lnTo>
                <a:lnTo>
                  <a:pt x="92075" y="213233"/>
                </a:lnTo>
                <a:lnTo>
                  <a:pt x="0" y="128650"/>
                </a:lnTo>
                <a:close/>
              </a:path>
              <a:path w="472439" h="481964">
                <a:moveTo>
                  <a:pt x="288163" y="0"/>
                </a:moveTo>
                <a:lnTo>
                  <a:pt x="92075" y="213233"/>
                </a:lnTo>
                <a:lnTo>
                  <a:pt x="431684" y="213233"/>
                </a:lnTo>
                <a:lnTo>
                  <a:pt x="472186" y="169163"/>
                </a:lnTo>
                <a:lnTo>
                  <a:pt x="288163" y="0"/>
                </a:lnTo>
                <a:close/>
              </a:path>
            </a:pathLst>
          </a:custGeom>
          <a:solidFill>
            <a:srgbClr val="000000"/>
          </a:solidFill>
        </p:spPr>
        <p:txBody>
          <a:bodyPr wrap="square" lIns="0" tIns="0" rIns="0" bIns="0" rtlCol="0"/>
          <a:lstStyle/>
          <a:p>
            <a:endParaRPr/>
          </a:p>
        </p:txBody>
      </p:sp>
      <p:sp>
        <p:nvSpPr>
          <p:cNvPr id="16" name="object 16"/>
          <p:cNvSpPr txBox="1">
            <a:spLocks noGrp="1"/>
          </p:cNvSpPr>
          <p:nvPr>
            <p:ph type="title"/>
          </p:nvPr>
        </p:nvSpPr>
        <p:spPr>
          <a:xfrm>
            <a:off x="928928" y="88263"/>
            <a:ext cx="7354570" cy="1380506"/>
          </a:xfrm>
          <a:prstGeom prst="rect">
            <a:avLst/>
          </a:prstGeom>
        </p:spPr>
        <p:txBody>
          <a:bodyPr vert="horz" wrap="square" lIns="0" tIns="13335" rIns="0" bIns="0" rtlCol="0">
            <a:spAutoFit/>
          </a:bodyPr>
          <a:lstStyle/>
          <a:p>
            <a:pPr marL="12700">
              <a:lnSpc>
                <a:spcPct val="100000"/>
              </a:lnSpc>
              <a:spcBef>
                <a:spcPts val="105"/>
              </a:spcBef>
            </a:pPr>
            <a:r>
              <a:rPr lang="en-GB" sz="4400" spc="-60" dirty="0"/>
              <a:t>Thyroiditis Hashimoto Current
</a:t>
            </a:r>
            <a:endParaRPr sz="44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654</TotalTime>
  <Words>5429</Words>
  <Application>Microsoft Office PowerPoint</Application>
  <PresentationFormat>On-screen Show (4:3)</PresentationFormat>
  <Paragraphs>367</Paragraphs>
  <Slides>107</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107</vt:i4>
      </vt:variant>
    </vt:vector>
  </HeadingPairs>
  <TitlesOfParts>
    <vt:vector size="114" baseType="lpstr">
      <vt:lpstr>Arial</vt:lpstr>
      <vt:lpstr>Book Antiqua</vt:lpstr>
      <vt:lpstr>Calibri</vt:lpstr>
      <vt:lpstr>Comic Sans MS</vt:lpstr>
      <vt:lpstr>Times New Roman</vt:lpstr>
      <vt:lpstr>Wingdings</vt:lpstr>
      <vt:lpstr>Office Theme</vt:lpstr>
      <vt:lpstr>PowerPoint Presentation</vt:lpstr>
      <vt:lpstr>Content
</vt:lpstr>
      <vt:lpstr>PowerPoint Presentation</vt:lpstr>
      <vt:lpstr>Endocrine system
</vt:lpstr>
      <vt:lpstr>PowerPoint Presentation</vt:lpstr>
      <vt:lpstr>PowerPoint Presentation</vt:lpstr>
      <vt:lpstr>Endocrine glands
</vt:lpstr>
      <vt:lpstr>The action of hormones
</vt:lpstr>
      <vt:lpstr>Types of hormones
</vt:lpstr>
      <vt:lpstr>Types of hormones
</vt:lpstr>
      <vt:lpstr>Secretion of hormones
</vt:lpstr>
      <vt:lpstr>Transport of hormones in the blood
</vt:lpstr>
      <vt:lpstr>The mechanism of action of hormones
</vt:lpstr>
      <vt:lpstr>Receptor for nonsteroidal hormones
</vt:lpstr>
      <vt:lpstr>The effect of nonsteroidal hormones
</vt:lpstr>
      <vt:lpstr>Receptors for steroid hormones
</vt:lpstr>
      <vt:lpstr>The mechanism of action of steroids Hormones
</vt:lpstr>
      <vt:lpstr>Coordination of the nervous and endocrine systems
</vt:lpstr>
      <vt:lpstr>Hypothalamus and pituitary gland
</vt:lpstr>
      <vt:lpstr>Hypothalamus and pituitary gland
</vt:lpstr>
      <vt:lpstr>Functions of the hypothalamus
</vt:lpstr>
      <vt:lpstr>Functions of the hypothalamus
</vt:lpstr>
      <vt:lpstr>Hormones of hypothalamus:
</vt:lpstr>
      <vt:lpstr>Functions of the hypothalamus
</vt:lpstr>
      <vt:lpstr>Pituitary tropic hormones
</vt:lpstr>
      <vt:lpstr>Functions of the hypothalamus
</vt:lpstr>
      <vt:lpstr>Adenohypophysis
</vt:lpstr>
      <vt:lpstr>PowerPoint Presentation</vt:lpstr>
      <vt:lpstr>Hormones of the Adenohypophysis
</vt:lpstr>
      <vt:lpstr>Hormones of the Adenohypophysis</vt:lpstr>
      <vt:lpstr>Neurohypophysis
</vt:lpstr>
      <vt:lpstr>Oxytocin (OT)
</vt:lpstr>
      <vt:lpstr>Antidiuretic hormone (ADH)
</vt:lpstr>
      <vt:lpstr>PowerPoint Presentation</vt:lpstr>
      <vt:lpstr>PowerPoint Presentation</vt:lpstr>
      <vt:lpstr>     Disorders of hypothalamus function
</vt:lpstr>
      <vt:lpstr>Disorders of hypothalamus function
</vt:lpstr>
      <vt:lpstr>Disorders of hypothalamus function
</vt:lpstr>
      <vt:lpstr>"Pituitary isolation" syndrome
</vt:lpstr>
      <vt:lpstr>Pituitary hormone deficiency
</vt:lpstr>
      <vt:lpstr>Pituitary hormone deficiency
</vt:lpstr>
      <vt:lpstr>Pituitary hormone deficiency
</vt:lpstr>
      <vt:lpstr>Hypersecretion of     pituitary hormones
</vt:lpstr>
      <vt:lpstr>Hypersecretion of pituitary hormones
</vt:lpstr>
      <vt:lpstr>Disorders of pituitary function
</vt:lpstr>
      <vt:lpstr>Disorders of adenohypophysis function
</vt:lpstr>
      <vt:lpstr>Etiology of hypopituitarism
</vt:lpstr>
      <vt:lpstr>Consequences of hormone   deficiency of    adenohypophysis
</vt:lpstr>
      <vt:lpstr>Consequences of adenohypophysis hormone deficiency in children
</vt:lpstr>
      <vt:lpstr>Consequences of adenohypophysis hormone deficiency: LH and FSH
</vt:lpstr>
      <vt:lpstr>Consequences of adenohypophysis hormone deficiency: TSH, ACTH, prolactin
</vt:lpstr>
      <vt:lpstr>Increased function of adenohypophysis
</vt:lpstr>
      <vt:lpstr>Increased function of adenohypophysis
</vt:lpstr>
      <vt:lpstr>Increased function of adenohypophysis
</vt:lpstr>
      <vt:lpstr>PowerPoint Presentation</vt:lpstr>
      <vt:lpstr>Increased function of adenohypophysis
</vt:lpstr>
      <vt:lpstr>PowerPoint Presentation</vt:lpstr>
      <vt:lpstr>Hyperprolactinaemia</vt:lpstr>
      <vt:lpstr>Hyperprolactinaemia
</vt:lpstr>
      <vt:lpstr>Disorders of pituitary posterior lobe function: ADH
</vt:lpstr>
      <vt:lpstr>Disorders of pituitary posterior lobe function: ADH
</vt:lpstr>
      <vt:lpstr>Disorders of pituitary posterior lobe function: ADH
</vt:lpstr>
      <vt:lpstr>Thyroid gland
</vt:lpstr>
      <vt:lpstr>Thyroid gland
</vt:lpstr>
      <vt:lpstr>Control of thyroid hormone secretion
</vt:lpstr>
      <vt:lpstr>Regulation of thyroid hormone synthesis
</vt:lpstr>
      <vt:lpstr>PowerPoint Presentation</vt:lpstr>
      <vt:lpstr>Secretion of thyroid hormones
</vt:lpstr>
      <vt:lpstr>Transport of thyroid hormones
</vt:lpstr>
      <vt:lpstr>Conversion of thyroid hormones
</vt:lpstr>
      <vt:lpstr>The effect of thyroid hormones
</vt:lpstr>
      <vt:lpstr>The effect of thyroid hormones
</vt:lpstr>
      <vt:lpstr>Disorders of thyroid function
</vt:lpstr>
      <vt:lpstr>Disorders of thyroid function: hypothyroidism
</vt:lpstr>
      <vt:lpstr>Disorders of thyroid function: hypothyroidism
</vt:lpstr>
      <vt:lpstr>Disorders of thyroid function: hypothyroidism
</vt:lpstr>
      <vt:lpstr>Disorders of thyroid function: hyperthyroidism
</vt:lpstr>
      <vt:lpstr>Disorders of thyroid function: hyperthyroidism
</vt:lpstr>
      <vt:lpstr>Autoimmune thyroid disease (AITD))</vt:lpstr>
      <vt:lpstr>The basis for the emergence of autoimmune diseases
</vt:lpstr>
      <vt:lpstr>The role of genetic factors in AITD
</vt:lpstr>
      <vt:lpstr>The role of the MHC complex gene in the emergence of AITD
</vt:lpstr>
      <vt:lpstr>Disorders of central and peripheral tolerance
</vt:lpstr>
      <vt:lpstr>Disruption of regulatory T lymphocyte function?
</vt:lpstr>
      <vt:lpstr>Deviation of immune response in AITD
</vt:lpstr>
      <vt:lpstr>Autoimmune thyroid disease
</vt:lpstr>
      <vt:lpstr>Pathogenesis of Graves' disease
</vt:lpstr>
      <vt:lpstr>Pathogenesis of Graves' disease
</vt:lpstr>
      <vt:lpstr>Pathophysiological consequences of excess thyroid hormones
</vt:lpstr>
      <vt:lpstr>Pathophysiological consequences of excess thyroid hormones
</vt:lpstr>
      <vt:lpstr>Pathophysiology of extrathyroid manifestations of Graves' disease
</vt:lpstr>
      <vt:lpstr>PowerPoint Presentation</vt:lpstr>
      <vt:lpstr>PowerPoint Presentation</vt:lpstr>
      <vt:lpstr>- "Thyrotoxic Storm"
</vt:lpstr>
      <vt:lpstr>Thyrotoxicosis and hyperthyroidism?
</vt:lpstr>
      <vt:lpstr>Thyrotoxicosis
</vt:lpstr>
      <vt:lpstr>Etiopathogenesis of thyrotoxicosis
</vt:lpstr>
      <vt:lpstr>Pathogenesis of Hashimoto thyroiditis
</vt:lpstr>
      <vt:lpstr>Thyroiditis Hashimoto Current
</vt:lpstr>
      <vt:lpstr>Thyroiditis Hashimoto Current
</vt:lpstr>
      <vt:lpstr>Postpartum Thyroiditis</vt:lpstr>
      <vt:lpstr>Pathophysiological consequences of thyroid     hormone deficiency
</vt:lpstr>
      <vt:lpstr>Pathophysiological consequences of thyroid hormone deficiency
</vt:lpstr>
      <vt:lpstr>Pathogenesis of myxedema
</vt:lpstr>
      <vt:lpstr>Clinical picture of hypothyroidism
</vt:lpstr>
      <vt:lpstr>Before and after substitution
</vt:lpstr>
      <vt:lpstr>Content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Поремећаји функције ендокриног система 1</dc:title>
  <dc:creator>3300</dc:creator>
  <cp:lastModifiedBy>Milos Marinkovic</cp:lastModifiedBy>
  <cp:revision>43</cp:revision>
  <dcterms:created xsi:type="dcterms:W3CDTF">2017-12-21T20:21:18Z</dcterms:created>
  <dcterms:modified xsi:type="dcterms:W3CDTF">2023-08-21T10:08:22Z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2010-11-02T00:00:00Z</vt:filetime>
  </property>
  <property fmtid="{D5CDD505-2E9C-101B-9397-08002B2CF9AE}" pid="3" name="Creator">
    <vt:lpwstr>Microsoft® Office PowerPoint® 2007</vt:lpwstr>
  </property>
  <property fmtid="{D5CDD505-2E9C-101B-9397-08002B2CF9AE}" pid="4" name="LastSaved">
    <vt:filetime>2017-12-21T00:00:00Z</vt:filetime>
  </property>
</Properties>
</file>